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2"/>
  </p:sldMasterIdLst>
  <p:notesMasterIdLst>
    <p:notesMasterId r:id="rId47"/>
  </p:notesMasterIdLst>
  <p:handoutMasterIdLst>
    <p:handoutMasterId r:id="rId48"/>
  </p:handoutMasterIdLst>
  <p:sldIdLst>
    <p:sldId id="394" r:id="rId3"/>
    <p:sldId id="395" r:id="rId4"/>
    <p:sldId id="491" r:id="rId5"/>
    <p:sldId id="510" r:id="rId6"/>
    <p:sldId id="496" r:id="rId7"/>
    <p:sldId id="492" r:id="rId8"/>
    <p:sldId id="493" r:id="rId9"/>
    <p:sldId id="499" r:id="rId10"/>
    <p:sldId id="494" r:id="rId11"/>
    <p:sldId id="498" r:id="rId12"/>
    <p:sldId id="497" r:id="rId13"/>
    <p:sldId id="495" r:id="rId14"/>
    <p:sldId id="539" r:id="rId15"/>
    <p:sldId id="500" r:id="rId16"/>
    <p:sldId id="501" r:id="rId17"/>
    <p:sldId id="540" r:id="rId18"/>
    <p:sldId id="511" r:id="rId19"/>
    <p:sldId id="502" r:id="rId20"/>
    <p:sldId id="503" r:id="rId21"/>
    <p:sldId id="505" r:id="rId22"/>
    <p:sldId id="508" r:id="rId23"/>
    <p:sldId id="504" r:id="rId24"/>
    <p:sldId id="509" r:id="rId25"/>
    <p:sldId id="513" r:id="rId26"/>
    <p:sldId id="536" r:id="rId27"/>
    <p:sldId id="514" r:id="rId28"/>
    <p:sldId id="515" r:id="rId29"/>
    <p:sldId id="516" r:id="rId30"/>
    <p:sldId id="517" r:id="rId31"/>
    <p:sldId id="518" r:id="rId32"/>
    <p:sldId id="512" r:id="rId33"/>
    <p:sldId id="519" r:id="rId34"/>
    <p:sldId id="520" r:id="rId35"/>
    <p:sldId id="521" r:id="rId36"/>
    <p:sldId id="526" r:id="rId37"/>
    <p:sldId id="530" r:id="rId38"/>
    <p:sldId id="531" r:id="rId39"/>
    <p:sldId id="532" r:id="rId40"/>
    <p:sldId id="534" r:id="rId41"/>
    <p:sldId id="537" r:id="rId42"/>
    <p:sldId id="488" r:id="rId43"/>
    <p:sldId id="541" r:id="rId44"/>
    <p:sldId id="352" r:id="rId45"/>
    <p:sldId id="393" r:id="rId46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C680F97A-F1FC-41EC-98E5-646D7D5359E0}">
          <p14:sldIdLst>
            <p14:sldId id="394"/>
            <p14:sldId id="395"/>
            <p14:sldId id="491"/>
          </p14:sldIdLst>
        </p14:section>
        <p14:section name="What is PHP" id="{4423CA39-A9D0-4C02-9155-E72F0A475C13}">
          <p14:sldIdLst>
            <p14:sldId id="510"/>
            <p14:sldId id="496"/>
            <p14:sldId id="492"/>
            <p14:sldId id="493"/>
            <p14:sldId id="499"/>
            <p14:sldId id="494"/>
            <p14:sldId id="498"/>
            <p14:sldId id="497"/>
            <p14:sldId id="495"/>
            <p14:sldId id="539"/>
            <p14:sldId id="500"/>
            <p14:sldId id="501"/>
            <p14:sldId id="540"/>
          </p14:sldIdLst>
        </p14:section>
        <p14:section name="PHP Forms" id="{D1A3586B-8284-487D-B4C8-11FDD349606C}">
          <p14:sldIdLst>
            <p14:sldId id="511"/>
            <p14:sldId id="502"/>
            <p14:sldId id="503"/>
            <p14:sldId id="505"/>
            <p14:sldId id="508"/>
            <p14:sldId id="504"/>
            <p14:sldId id="509"/>
          </p14:sldIdLst>
        </p14:section>
        <p14:section name="Functions" id="{1E45263C-94CB-4DAA-B539-1551FFD0643D}">
          <p14:sldIdLst>
            <p14:sldId id="513"/>
            <p14:sldId id="536"/>
            <p14:sldId id="514"/>
            <p14:sldId id="515"/>
            <p14:sldId id="516"/>
            <p14:sldId id="517"/>
            <p14:sldId id="518"/>
          </p14:sldIdLst>
        </p14:section>
        <p14:section name="Collections" id="{D7D05FE3-E37D-4C23-95B8-BCC8290A3004}">
          <p14:sldIdLst>
            <p14:sldId id="512"/>
            <p14:sldId id="519"/>
            <p14:sldId id="520"/>
            <p14:sldId id="521"/>
            <p14:sldId id="526"/>
            <p14:sldId id="530"/>
            <p14:sldId id="531"/>
            <p14:sldId id="532"/>
            <p14:sldId id="534"/>
            <p14:sldId id="537"/>
          </p14:sldIdLst>
        </p14:section>
        <p14:section name="Conclusion" id="{B8723A0E-80DB-4FC0-94D9-2CD991355079}">
          <p14:sldIdLst>
            <p14:sldId id="488"/>
            <p14:sldId id="541"/>
            <p14:sldId id="352"/>
            <p14:sldId id="39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DC9E"/>
    <a:srgbClr val="FBEEDC"/>
    <a:srgbClr val="FBEEC9"/>
    <a:srgbClr val="603A14"/>
    <a:srgbClr val="E85C0E"/>
    <a:srgbClr val="BAB398"/>
    <a:srgbClr val="ADA485"/>
    <a:srgbClr val="C6C0AA"/>
    <a:srgbClr val="663606"/>
    <a:srgbClr val="663106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215" autoAdjust="0"/>
    <p:restoredTop sz="94595" autoAdjust="0"/>
  </p:normalViewPr>
  <p:slideViewPr>
    <p:cSldViewPr>
      <p:cViewPr varScale="1">
        <p:scale>
          <a:sx n="108" d="100"/>
          <a:sy n="108" d="100"/>
        </p:scale>
        <p:origin x="300" y="108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notesMaster" Target="notesMasters/notesMaster1.xml"/><Relationship Id="rId50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microsoft.com/office/2015/10/relationships/revisionInfo" Target="revisionInfo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handoutMaster" Target="handoutMasters/handoutMaster1.xml"/><Relationship Id="rId8" Type="http://schemas.openxmlformats.org/officeDocument/2006/relationships/slide" Target="slides/slide6.xml"/><Relationship Id="rId51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7/14/2017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7/14/2017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20141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7554096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32349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65858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0038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55694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dirty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dirty="0">
              <a:solidFill>
                <a:prstClr val="black"/>
              </a:solidFill>
            </a:endParaRPr>
          </a:p>
          <a:p>
            <a:r>
              <a:rPr lang="en-US" sz="1000" dirty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 dirty="0">
                <a:solidFill>
                  <a:prstClr val="black"/>
                </a:solidFill>
              </a:rPr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42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31537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4122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7620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7.png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7/14/2017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/>
              <a:t>Course Web Site</a:t>
            </a:r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369669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7/14/2017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  <p:sldLayoutId id="2147483679" r:id="rId5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hyperlink" Target="http://softuni.bg/" TargetMode="External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hyperlink" Target="http://creativecommons.org/licenses/by-nc-sa/4.0/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697#1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judge.softuni.bg/Contests/Practice/Index/697#1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judge.softuni.bg/Contests/Practice/Index/697#2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697#2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697#2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697#2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697#3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1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judge.softuni.bg/Contests/Practice/Index/697#4" TargetMode="External"/><Relationship Id="rId4" Type="http://schemas.openxmlformats.org/officeDocument/2006/relationships/image" Target="../media/image26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697#4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judge.softuni.bg/Contests/Practice/Index/697#5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697#5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judge.softuni.bg/Contests/Practice/Index/697#6" TargetMode="Externa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697#6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697#6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697#6" TargetMode="Externa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judge.softuni.bg/Contests/Practice/Index/697#7" TargetMode="External"/><Relationship Id="rId4" Type="http://schemas.openxmlformats.org/officeDocument/2006/relationships/image" Target="../media/image34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697#7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697#8" TargetMode="Externa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Practice/Index/697#8" TargetMode="Externa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hyperlink" Target="http://www.indeavr.com/" TargetMode="External"/><Relationship Id="rId13" Type="http://schemas.openxmlformats.org/officeDocument/2006/relationships/image" Target="../media/image40.png"/><Relationship Id="rId18" Type="http://schemas.openxmlformats.org/officeDocument/2006/relationships/hyperlink" Target="https://netpeak.net/" TargetMode="External"/><Relationship Id="rId3" Type="http://schemas.openxmlformats.org/officeDocument/2006/relationships/hyperlink" Target="https://softuni.bg/courses/software-technologies" TargetMode="External"/><Relationship Id="rId7" Type="http://schemas.openxmlformats.org/officeDocument/2006/relationships/image" Target="../media/image37.png"/><Relationship Id="rId12" Type="http://schemas.openxmlformats.org/officeDocument/2006/relationships/hyperlink" Target="http://www.superhosting.bg/" TargetMode="External"/><Relationship Id="rId17" Type="http://schemas.openxmlformats.org/officeDocument/2006/relationships/image" Target="../media/image42.png"/><Relationship Id="rId2" Type="http://schemas.openxmlformats.org/officeDocument/2006/relationships/notesSlide" Target="../notesSlides/notesSlide7.xml"/><Relationship Id="rId16" Type="http://schemas.openxmlformats.org/officeDocument/2006/relationships/hyperlink" Target="http://www.softwaregroup-bg.com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://smartit.bg/" TargetMode="External"/><Relationship Id="rId11" Type="http://schemas.openxmlformats.org/officeDocument/2006/relationships/image" Target="../media/image39.png"/><Relationship Id="rId5" Type="http://schemas.openxmlformats.org/officeDocument/2006/relationships/image" Target="../media/image36.png"/><Relationship Id="rId15" Type="http://schemas.openxmlformats.org/officeDocument/2006/relationships/image" Target="../media/image41.png"/><Relationship Id="rId10" Type="http://schemas.openxmlformats.org/officeDocument/2006/relationships/hyperlink" Target="http://www.infragistics.com/" TargetMode="External"/><Relationship Id="rId19" Type="http://schemas.openxmlformats.org/officeDocument/2006/relationships/image" Target="../media/image43.png"/><Relationship Id="rId4" Type="http://schemas.openxmlformats.org/officeDocument/2006/relationships/hyperlink" Target="http://xs-software.com/" TargetMode="External"/><Relationship Id="rId9" Type="http://schemas.openxmlformats.org/officeDocument/2006/relationships/image" Target="../media/image38.png"/><Relationship Id="rId14" Type="http://schemas.openxmlformats.org/officeDocument/2006/relationships/hyperlink" Target="http://www.telenor.bg/" TargetMode="Externa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hyperlink" Target="http://softuni.org/" TargetMode="External"/><Relationship Id="rId7" Type="http://schemas.openxmlformats.org/officeDocument/2006/relationships/image" Target="../media/image44.png"/><Relationship Id="rId12" Type="http://schemas.openxmlformats.org/officeDocument/2006/relationships/image" Target="../media/image4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forum.softuni.bg/" TargetMode="External"/><Relationship Id="rId11" Type="http://schemas.openxmlformats.org/officeDocument/2006/relationships/image" Target="../media/image46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image" Target="../media/image45.png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://www.facebook.com/SoftwareUniversity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judge.softuni.bg/Contests/Practice/Index/697#0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351212" y="836637"/>
            <a:ext cx="8125251" cy="1171552"/>
          </a:xfrm>
        </p:spPr>
        <p:txBody>
          <a:bodyPr>
            <a:normAutofit/>
          </a:bodyPr>
          <a:lstStyle/>
          <a:p>
            <a:r>
              <a:rPr lang="en-US" dirty="0"/>
              <a:t>PHP: Introduction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351212" y="2137009"/>
            <a:ext cx="8125251" cy="682391"/>
          </a:xfrm>
        </p:spPr>
        <p:txBody>
          <a:bodyPr>
            <a:normAutofit/>
          </a:bodyPr>
          <a:lstStyle/>
          <a:p>
            <a:r>
              <a:rPr lang="en-US" dirty="0"/>
              <a:t>Syntax, Basic Web, Forms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60412" y="4604899"/>
            <a:ext cx="3187613" cy="525135"/>
          </a:xfrm>
        </p:spPr>
        <p:txBody>
          <a:bodyPr/>
          <a:lstStyle/>
          <a:p>
            <a:r>
              <a:rPr lang="en-US" noProof="1"/>
              <a:t>SoftUni Team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60413" y="5074798"/>
            <a:ext cx="3187614" cy="444343"/>
          </a:xfrm>
        </p:spPr>
        <p:txBody>
          <a:bodyPr/>
          <a:lstStyle/>
          <a:p>
            <a:r>
              <a:rPr lang="en-US" dirty="0"/>
              <a:t>Technical Trainers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760412" y="5479925"/>
            <a:ext cx="3187613" cy="382788"/>
          </a:xfrm>
        </p:spPr>
        <p:txBody>
          <a:bodyPr/>
          <a:lstStyle/>
          <a:p>
            <a:r>
              <a:rPr lang="en-US" sz="2000" dirty="0"/>
              <a:t>Software University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760412" y="5820446"/>
            <a:ext cx="3187613" cy="351754"/>
          </a:xfrm>
        </p:spPr>
        <p:txBody>
          <a:bodyPr/>
          <a:lstStyle/>
          <a:p>
            <a:r>
              <a:rPr lang="en-US" sz="1800" dirty="0">
                <a:hlinkClick r:id="rId3"/>
              </a:rPr>
              <a:t>http://softuni.bg</a:t>
            </a:r>
            <a:endParaRPr lang="en-US" sz="1800" dirty="0"/>
          </a:p>
        </p:txBody>
      </p:sp>
      <p:pic>
        <p:nvPicPr>
          <p:cNvPr id="1028" name="Picture 4">
            <a:hlinkClick r:id="rId4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1983" y="3048835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3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033" t="-11972" r="-4044" b="1048"/>
          <a:stretch/>
        </p:blipFill>
        <p:spPr bwMode="auto">
          <a:xfrm>
            <a:off x="825157" y="1752600"/>
            <a:ext cx="2172351" cy="79569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</p:spPr>
      </p:pic>
      <p:pic>
        <p:nvPicPr>
          <p:cNvPr id="14" name="Picture 13" descr="http://softuni.bg" title="SoftUni Code Wizard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437468" y="3811842"/>
            <a:ext cx="2133598" cy="2341486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 rot="576164">
            <a:off x="6254896" y="3914070"/>
            <a:ext cx="724878" cy="4090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b="1" spc="50" dirty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PHP</a:t>
            </a:r>
          </a:p>
        </p:txBody>
      </p:sp>
      <p:pic>
        <p:nvPicPr>
          <p:cNvPr id="1026" name="Picture 2" descr="Original ElePHPant logo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3346" y="3691184"/>
            <a:ext cx="3643955" cy="2502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40730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PHP supports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while</a:t>
            </a:r>
            <a:r>
              <a:rPr lang="en-US" dirty="0"/>
              <a:t>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do</a:t>
            </a:r>
            <a:r>
              <a:rPr lang="en-US" dirty="0"/>
              <a:t>-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while</a:t>
            </a:r>
            <a:r>
              <a:rPr lang="en-US" dirty="0"/>
              <a:t>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for</a:t>
            </a:r>
            <a:r>
              <a:rPr lang="en-US" dirty="0"/>
              <a:t> and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foreach</a:t>
            </a:r>
            <a:r>
              <a:rPr lang="en-US" dirty="0"/>
              <a:t> loops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Loops in PHP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531812" y="1905000"/>
            <a:ext cx="5657973" cy="252643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dirty="0"/>
              <a:t>$count = 1;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while</a:t>
            </a:r>
            <a:r>
              <a:rPr lang="en-US" sz="3000" dirty="0"/>
              <a:t> ($count &lt;= 10)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dirty="0"/>
              <a:t>  echo "&lt;p&gt;$count&lt;/p&gt;";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dirty="0"/>
              <a:t>  $count++;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}</a:t>
            </a:r>
          </a:p>
        </p:txBody>
      </p:sp>
      <p:sp>
        <p:nvSpPr>
          <p:cNvPr id="7" name="Text Placeholder 5"/>
          <p:cNvSpPr txBox="1">
            <a:spLocks/>
          </p:cNvSpPr>
          <p:nvPr/>
        </p:nvSpPr>
        <p:spPr>
          <a:xfrm>
            <a:off x="6461224" y="1905000"/>
            <a:ext cx="5167199" cy="252643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dirty="0"/>
              <a:t>$i = 10;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dirty="0">
                <a:solidFill>
                  <a:schemeClr val="tx2">
                    <a:lumMod val="75000"/>
                  </a:schemeClr>
                </a:solidFill>
              </a:rPr>
              <a:t>do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dirty="0"/>
              <a:t>  echo $i . "&lt;br&gt;\n";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dirty="0"/>
              <a:t>  $i--;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dirty="0">
                <a:solidFill>
                  <a:schemeClr val="tx2">
                    <a:lumMod val="75000"/>
                  </a:schemeClr>
                </a:solidFill>
              </a:rPr>
              <a:t>} while ($i &gt; 0)</a:t>
            </a:r>
            <a:r>
              <a:rPr lang="pt-BR" sz="3000" dirty="0"/>
              <a:t>;</a:t>
            </a:r>
          </a:p>
        </p:txBody>
      </p:sp>
      <p:sp>
        <p:nvSpPr>
          <p:cNvPr id="8" name="Text Placeholder 5"/>
          <p:cNvSpPr txBox="1">
            <a:spLocks/>
          </p:cNvSpPr>
          <p:nvPr/>
        </p:nvSpPr>
        <p:spPr>
          <a:xfrm>
            <a:off x="531812" y="4724400"/>
            <a:ext cx="5675557" cy="160310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nn-NO" sz="3000" dirty="0">
                <a:solidFill>
                  <a:schemeClr val="tx2">
                    <a:lumMod val="75000"/>
                  </a:schemeClr>
                </a:solidFill>
              </a:rPr>
              <a:t>for</a:t>
            </a:r>
            <a:r>
              <a:rPr lang="nn-NO" sz="3000" dirty="0"/>
              <a:t> </a:t>
            </a:r>
            <a:r>
              <a:rPr lang="nn-NO" sz="3000" dirty="0">
                <a:solidFill>
                  <a:schemeClr val="tx2">
                    <a:lumMod val="75000"/>
                  </a:schemeClr>
                </a:solidFill>
              </a:rPr>
              <a:t>(</a:t>
            </a:r>
            <a:r>
              <a:rPr lang="nn-NO" sz="3000" dirty="0"/>
              <a:t>$i=0</a:t>
            </a:r>
            <a:r>
              <a:rPr lang="nn-NO" sz="3000" dirty="0">
                <a:solidFill>
                  <a:schemeClr val="tx2">
                    <a:lumMod val="75000"/>
                  </a:schemeClr>
                </a:solidFill>
              </a:rPr>
              <a:t>;</a:t>
            </a:r>
            <a:r>
              <a:rPr lang="nn-NO" sz="3000" dirty="0"/>
              <a:t> $i&lt;11</a:t>
            </a:r>
            <a:r>
              <a:rPr lang="nn-NO" sz="3000" dirty="0">
                <a:solidFill>
                  <a:schemeClr val="tx2">
                    <a:lumMod val="75000"/>
                  </a:schemeClr>
                </a:solidFill>
              </a:rPr>
              <a:t>;</a:t>
            </a:r>
            <a:r>
              <a:rPr lang="nn-NO" sz="3000" dirty="0"/>
              <a:t> $i++</a:t>
            </a:r>
            <a:r>
              <a:rPr lang="nn-NO" sz="3000" dirty="0">
                <a:solidFill>
                  <a:schemeClr val="tx2">
                    <a:lumMod val="75000"/>
                  </a:schemeClr>
                </a:solidFill>
              </a:rPr>
              <a:t>)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nn-NO" sz="3000" dirty="0"/>
              <a:t>  echo "&lt;div&gt;$i&lt;/div&gt;";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nn-NO" sz="3000" dirty="0">
                <a:solidFill>
                  <a:schemeClr val="tx2">
                    <a:lumMod val="75000"/>
                  </a:schemeClr>
                </a:solidFill>
              </a:rPr>
              <a:t>}</a:t>
            </a:r>
            <a:endParaRPr lang="en-US" sz="3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1" name="Text Placeholder 5"/>
          <p:cNvSpPr txBox="1">
            <a:spLocks/>
          </p:cNvSpPr>
          <p:nvPr/>
        </p:nvSpPr>
        <p:spPr>
          <a:xfrm>
            <a:off x="6461223" y="4724400"/>
            <a:ext cx="5167199" cy="160310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dirty="0"/>
              <a:t>$nums = array(1, 2, 3);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foreach</a:t>
            </a:r>
            <a:r>
              <a:rPr lang="en-US" sz="3000" dirty="0"/>
              <a:t>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(</a:t>
            </a:r>
            <a:r>
              <a:rPr lang="en-US" sz="3000" dirty="0"/>
              <a:t>$nums as $x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dirty="0"/>
              <a:t>  echo $x . "&lt;br&gt;";</a:t>
            </a:r>
          </a:p>
        </p:txBody>
      </p:sp>
    </p:spTree>
    <p:extLst>
      <p:ext uri="{BB962C8B-B14F-4D97-AF65-F5344CB8AC3E}">
        <p14:creationId xmlns:p14="http://schemas.microsoft.com/office/powerpoint/2010/main" val="264095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PHP script to print the numbers from 1 to 20</a:t>
            </a:r>
          </a:p>
          <a:p>
            <a:pPr lvl="1"/>
            <a:r>
              <a:rPr lang="en-US" dirty="0"/>
              <a:t>Print the numbers in a list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&lt;ul&gt;&lt;li&gt;…&lt;/li&gt;&lt;/ul&gt;</a:t>
            </a:r>
          </a:p>
          <a:p>
            <a:pPr lvl="1"/>
            <a:r>
              <a:rPr lang="en-US" dirty="0"/>
              <a:t>Print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odd</a:t>
            </a:r>
            <a:r>
              <a:rPr lang="en-US" dirty="0"/>
              <a:t> lines in </a:t>
            </a:r>
            <a:r>
              <a:rPr lang="en-US" sz="3000" b="1" dirty="0">
                <a:solidFill>
                  <a:srgbClr val="8FC7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blue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even</a:t>
            </a:r>
            <a:r>
              <a:rPr lang="en-US" dirty="0"/>
              <a:t> lines in </a:t>
            </a:r>
            <a:r>
              <a:rPr lang="en-US" sz="3000" b="1" dirty="0">
                <a:solidFill>
                  <a:srgbClr val="B5DB5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green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Numbers 1 to 20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912814" y="3292958"/>
            <a:ext cx="10363198" cy="298809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&lt;ul&gt;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&lt;li&gt;&lt;span style='color:</a:t>
            </a:r>
            <a:r>
              <a:rPr lang="it-IT" sz="3000" b="1" noProof="1">
                <a:solidFill>
                  <a:srgbClr val="8FC7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blue</a:t>
            </a:r>
            <a:r>
              <a:rPr lang="it-IT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'&gt;1&lt;/span&gt;&lt;/li&gt;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&lt;li&gt;&lt;span style='color:</a:t>
            </a:r>
            <a:r>
              <a:rPr lang="it-IT" sz="3000" b="1" noProof="1">
                <a:solidFill>
                  <a:srgbClr val="B5DB5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green</a:t>
            </a:r>
            <a:r>
              <a:rPr lang="it-IT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'&gt;2&lt;/span&gt;&lt;/li&gt;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&lt;li&gt;&lt;span style='color:</a:t>
            </a:r>
            <a:r>
              <a:rPr lang="it-IT" sz="3000" b="1" noProof="1">
                <a:solidFill>
                  <a:srgbClr val="8FC7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blue</a:t>
            </a:r>
            <a:r>
              <a:rPr lang="it-IT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'&gt;3&lt;/span&gt;&lt;/li&gt;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…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&lt;/ul&gt;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2ADA176-04DE-4438-9644-C31E18A85A28}"/>
              </a:ext>
            </a:extLst>
          </p:cNvPr>
          <p:cNvSpPr txBox="1"/>
          <p:nvPr/>
        </p:nvSpPr>
        <p:spPr>
          <a:xfrm>
            <a:off x="816005" y="6292326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https://judge.softuni.bg/Contests/Practice/Index/697#1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00819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Numbers 1 to 20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760414" y="1099456"/>
            <a:ext cx="10667998" cy="508097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3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&lt;ul&gt;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it-IT" sz="31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&lt;?php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it-IT" sz="31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</a:t>
            </a:r>
            <a:r>
              <a:rPr lang="it-IT" sz="3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($i = 1; $i &lt;= 20; $i++) </a:t>
            </a:r>
            <a:r>
              <a:rPr lang="it-IT" sz="31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it-IT" sz="31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if</a:t>
            </a:r>
            <a:r>
              <a:rPr lang="it-IT" sz="3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($i % 2 == 0)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</a:t>
            </a:r>
            <a:r>
              <a:rPr lang="it-IT" sz="3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$color = 'green';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it-IT" sz="31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else</a:t>
            </a:r>
            <a:r>
              <a:rPr lang="it-IT" sz="3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$color ='blue';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it-IT" sz="3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echo "\t&lt;li&gt;&lt;span style='color:$color'&gt; $i&lt;/span&gt;&lt;/li&gt;\n";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it-IT" sz="31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 ?&gt;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31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&lt;/ul&gt;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16005" y="6292326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https://judge.softuni.bg/Contests/Practice/Index/697#1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3870" y="1211347"/>
            <a:ext cx="3349623" cy="2522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4868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PHP script to print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color palette </a:t>
            </a:r>
            <a:r>
              <a:rPr lang="en-US" dirty="0"/>
              <a:t>like shown below:</a:t>
            </a:r>
          </a:p>
          <a:p>
            <a:pPr lvl="1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Color Palette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7B1E09F-436C-4922-9883-8897814188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208" y="2057400"/>
            <a:ext cx="11289232" cy="427482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7A7101E-DEAB-48B9-8DA0-0350FB8B466A}"/>
              </a:ext>
            </a:extLst>
          </p:cNvPr>
          <p:cNvSpPr txBox="1"/>
          <p:nvPr/>
        </p:nvSpPr>
        <p:spPr>
          <a:xfrm>
            <a:off x="814416" y="6332221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4"/>
              </a:rPr>
              <a:t>https://judge.softuni.bg/Contests/Practice/Index/697#2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51276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Each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&lt;div&gt;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/>
              <a:t>should look something like this:</a:t>
            </a:r>
          </a:p>
          <a:p>
            <a:pPr lvl="1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Color Palette (2)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689825" y="1905000"/>
            <a:ext cx="10805997" cy="416534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&lt;div style='background:rgb(0, 0, 0)'&gt;rgb(0, 0, 0)&lt;/div&gt;</a:t>
            </a:r>
          </a:p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&lt;div style='background:rgb(0, 0, 51)'&gt;rgb(0, 0, 51)&lt;/div&gt;</a:t>
            </a:r>
          </a:p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…</a:t>
            </a:r>
          </a:p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&lt;div style='background:rgb(0, 0, 255)'&gt;rgb(0, 0, 255)&lt;/div&gt;</a:t>
            </a:r>
          </a:p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&lt;div style='background:rgb(0, 51, 0)'&gt;rgb(0, 51, 0)&lt;/div&gt;</a:t>
            </a:r>
          </a:p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&lt;div style='background:rgb(0, 51, 51)'&gt;rgb(0, 51, 51)&lt;/div&gt;</a:t>
            </a:r>
          </a:p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&lt;div style='background:rgb(0, 51, 102)'&gt;rgb(0, 51, 102)&lt;/div&gt;</a:t>
            </a:r>
          </a:p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…</a:t>
            </a:r>
          </a:p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&lt;div style='background:rgb(0, 255, 255)'&gt;rgb(0, 255, 255)&lt;/div&gt;</a:t>
            </a:r>
          </a:p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&lt;div style='background:rgb(51, 0, 0)'&gt;rgb(51, 0, 0)&lt;/div&gt;</a:t>
            </a:r>
          </a:p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…</a:t>
            </a:r>
          </a:p>
          <a:p>
            <a:pPr marL="0" lvl="1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&lt;div style='background:rgb(255, 255, 255)'&gt;rgb(255, 255, 255)&lt;/div&gt;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DBD1131-A086-4A2E-9D5D-AEEDB1EA3254}"/>
              </a:ext>
            </a:extLst>
          </p:cNvPr>
          <p:cNvSpPr txBox="1"/>
          <p:nvPr/>
        </p:nvSpPr>
        <p:spPr>
          <a:xfrm>
            <a:off x="776677" y="6294169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https://judge.softuni.bg/Contests/Practice/Index/697#2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6000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Color Palette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855333" y="962476"/>
            <a:ext cx="10478160" cy="529642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&lt;head&gt;&lt;style&gt;div { </a:t>
            </a:r>
            <a:r>
              <a:rPr lang="it-IT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…</a:t>
            </a:r>
            <a:r>
              <a:rPr lang="it-IT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}&lt;/style&gt;&lt;/head&gt;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&lt;body&gt;</a:t>
            </a:r>
            <a:r>
              <a:rPr lang="it-IT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&lt;?php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</a:t>
            </a:r>
            <a:r>
              <a:rPr lang="it-IT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($red = 0; $red &lt;= 255; $red += 51)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it-IT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</a:t>
            </a:r>
            <a:r>
              <a:rPr lang="it-IT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($green = 0; $green &lt;= 255; $green += 51)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it-IT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</a:t>
            </a:r>
            <a:r>
              <a:rPr lang="it-IT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($blue = 0; $blue &lt;= 255; $blue += 51) {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$color = "rgb($red, $green, $blue)";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echo "&lt;div style='background:$color'&gt; $color&lt;/div&gt;\n";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}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?&gt;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&lt;/body&gt;</a:t>
            </a:r>
            <a:endParaRPr lang="it-IT" sz="30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76677" y="6294169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https://judge.softuni.bg/Contests/Practice/Index/697#2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7800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68299E1-FD21-4363-9972-E9F9F4C245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570355"/>
          </a:xfrm>
        </p:spPr>
        <p:txBody>
          <a:bodyPr/>
          <a:lstStyle/>
          <a:p>
            <a:r>
              <a:rPr lang="en-US" dirty="0"/>
              <a:t>Add the following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styles</a:t>
            </a:r>
            <a:r>
              <a:rPr lang="en-US" dirty="0"/>
              <a:t> to 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&lt;head&gt;</a:t>
            </a:r>
            <a:r>
              <a:rPr lang="en-US" dirty="0"/>
              <a:t> section: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Color Palette (2)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786812" y="2285347"/>
            <a:ext cx="10478160" cy="298809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div {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display: inline-block;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width: 150px;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padding: 2px;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margin: 5px;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76677" y="6193972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https://judge.softuni.bg/Contests/Practice/Index/697#2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4361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625176" y="4953000"/>
            <a:ext cx="8938472" cy="820600"/>
          </a:xfrm>
        </p:spPr>
        <p:txBody>
          <a:bodyPr/>
          <a:lstStyle/>
          <a:p>
            <a:r>
              <a:rPr lang="en-US" dirty="0"/>
              <a:t>PHP Forms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625176" y="5754968"/>
            <a:ext cx="8938472" cy="688256"/>
          </a:xfrm>
        </p:spPr>
        <p:txBody>
          <a:bodyPr/>
          <a:lstStyle/>
          <a:p>
            <a:r>
              <a:rPr lang="en-US" dirty="0"/>
              <a:t>Form Handling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760200" y="6524625"/>
            <a:ext cx="428625" cy="196850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2054" name="Picture 6" descr="Image result for bootstrap for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5950" y="989665"/>
            <a:ext cx="5876925" cy="3562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24556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HTML forms submit data to some URL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Submitting HTML Forms</a:t>
            </a:r>
          </a:p>
        </p:txBody>
      </p:sp>
      <p:sp>
        <p:nvSpPr>
          <p:cNvPr id="6" name="Text Placeholder 5"/>
          <p:cNvSpPr txBox="1">
            <a:spLocks/>
          </p:cNvSpPr>
          <p:nvPr/>
        </p:nvSpPr>
        <p:spPr>
          <a:xfrm>
            <a:off x="989014" y="2754298"/>
            <a:ext cx="10210798" cy="238485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&lt;form&gt;</a:t>
            </a:r>
          </a:p>
          <a:p>
            <a:pPr marL="0" lvl="1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Name: &lt;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input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type="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text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 name="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person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 /&gt;</a:t>
            </a:r>
          </a:p>
          <a:p>
            <a:pPr marL="0" lvl="1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input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type="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submit</a:t>
            </a:r>
            <a:r>
              <a:rPr lang="en-US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 /&gt;</a:t>
            </a:r>
          </a:p>
          <a:p>
            <a:pPr marL="0" lvl="1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&lt;/form&gt;</a:t>
            </a:r>
            <a:endParaRPr lang="it-IT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Text Placeholder 5"/>
          <p:cNvSpPr txBox="1">
            <a:spLocks/>
          </p:cNvSpPr>
          <p:nvPr/>
        </p:nvSpPr>
        <p:spPr>
          <a:xfrm>
            <a:off x="989014" y="2062210"/>
            <a:ext cx="10210798" cy="69208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hello-person.php</a:t>
            </a:r>
            <a:endParaRPr lang="it-IT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" name="Text Placeholder 5"/>
          <p:cNvSpPr txBox="1">
            <a:spLocks/>
          </p:cNvSpPr>
          <p:nvPr/>
        </p:nvSpPr>
        <p:spPr>
          <a:xfrm>
            <a:off x="989014" y="5632515"/>
            <a:ext cx="10210798" cy="69208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hello-person.php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?</a:t>
            </a:r>
            <a:r>
              <a:rPr lang="it-IT" sz="2800" b="1" i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person=some_value</a:t>
            </a:r>
          </a:p>
        </p:txBody>
      </p:sp>
      <p:sp>
        <p:nvSpPr>
          <p:cNvPr id="11" name="Curved Right Arrow 10"/>
          <p:cNvSpPr/>
          <p:nvPr/>
        </p:nvSpPr>
        <p:spPr>
          <a:xfrm>
            <a:off x="303915" y="3886200"/>
            <a:ext cx="571597" cy="2225678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9146" y="1459625"/>
            <a:ext cx="3479992" cy="1468121"/>
          </a:xfrm>
          <a:prstGeom prst="rect">
            <a:avLst/>
          </a:prstGeom>
        </p:spPr>
      </p:pic>
      <p:sp>
        <p:nvSpPr>
          <p:cNvPr id="15" name="Curved Left Arrow 14"/>
          <p:cNvSpPr/>
          <p:nvPr/>
        </p:nvSpPr>
        <p:spPr>
          <a:xfrm>
            <a:off x="11374233" y="2400559"/>
            <a:ext cx="572298" cy="2400041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3612" y="4061242"/>
            <a:ext cx="3984421" cy="142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523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5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 Forms and PHP: Hello, Person!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855333" y="1088572"/>
            <a:ext cx="10478160" cy="495786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&lt;?php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if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(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isset($_GET['person'])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 {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$person = htmlspecialchars(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$_GET['person']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echo "Hello, $person!";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 else {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?&gt;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&lt;form&gt;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Name: &lt;input type="text" name="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person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 /&gt;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&lt;input type="submit" /&gt;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&lt;/form&gt;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&lt;?php } ?&gt;</a:t>
            </a:r>
            <a:endParaRPr lang="it-IT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76677" y="6193972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https://judge.softuni.bg/Contests/Practice/Index/697#3</a:t>
            </a:r>
            <a:endParaRPr lang="en-US" dirty="0"/>
          </a:p>
        </p:txBody>
      </p:sp>
      <p:sp>
        <p:nvSpPr>
          <p:cNvPr id="10" name="AutoShape 7"/>
          <p:cNvSpPr>
            <a:spLocks noChangeArrowheads="1"/>
          </p:cNvSpPr>
          <p:nvPr/>
        </p:nvSpPr>
        <p:spPr bwMode="auto">
          <a:xfrm>
            <a:off x="5441270" y="2993572"/>
            <a:ext cx="5334000" cy="1066800"/>
          </a:xfrm>
          <a:prstGeom prst="wedgeRoundRectCallout">
            <a:avLst>
              <a:gd name="adj1" fmla="val -58045"/>
              <a:gd name="adj2" fmla="val -52017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If the '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person</a:t>
            </a: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' HTTP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GET</a:t>
            </a:r>
            <a:r>
              <a:rPr lang="bg-BG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parameter exists, print a greeting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itchFamily="49" charset="0"/>
            </a:endParaRPr>
          </a:p>
        </p:txBody>
      </p:sp>
      <p:sp>
        <p:nvSpPr>
          <p:cNvPr id="11" name="AutoShape 7"/>
          <p:cNvSpPr>
            <a:spLocks noChangeArrowheads="1"/>
          </p:cNvSpPr>
          <p:nvPr/>
        </p:nvSpPr>
        <p:spPr bwMode="auto">
          <a:xfrm>
            <a:off x="6976156" y="4735286"/>
            <a:ext cx="4114800" cy="1088572"/>
          </a:xfrm>
          <a:prstGeom prst="wedgeRoundRectCallout">
            <a:avLst>
              <a:gd name="adj1" fmla="val -61941"/>
              <a:gd name="adj2" fmla="val -36017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Otherwise, show a 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HTML</a:t>
            </a: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form</a:t>
            </a: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to enter a person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3140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Table of Contents</a:t>
            </a:r>
            <a:endParaRPr lang="bg-BG" dirty="0"/>
          </a:p>
        </p:txBody>
      </p:sp>
      <p:sp>
        <p:nvSpPr>
          <p:cNvPr id="444419" name="Rectangle 3"/>
          <p:cNvSpPr>
            <a:spLocks noGrp="1" noChangeArrowheads="1"/>
          </p:cNvSpPr>
          <p:nvPr>
            <p:ph idx="4294967295"/>
          </p:nvPr>
        </p:nvSpPr>
        <p:spPr>
          <a:xfrm>
            <a:off x="190413" y="1460043"/>
            <a:ext cx="11804822" cy="5261434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4000" dirty="0"/>
              <a:t>What is PHP?</a:t>
            </a:r>
          </a:p>
          <a:p>
            <a:pPr>
              <a:lnSpc>
                <a:spcPct val="120000"/>
              </a:lnSpc>
            </a:pPr>
            <a:r>
              <a:rPr lang="en-US" sz="4000" dirty="0"/>
              <a:t>PHP Forms</a:t>
            </a:r>
          </a:p>
          <a:p>
            <a:pPr>
              <a:lnSpc>
                <a:spcPct val="120000"/>
              </a:lnSpc>
            </a:pPr>
            <a:r>
              <a:rPr lang="en-US" sz="4000" dirty="0"/>
              <a:t>PHP Functions</a:t>
            </a:r>
          </a:p>
          <a:p>
            <a:pPr>
              <a:lnSpc>
                <a:spcPct val="120000"/>
              </a:lnSpc>
            </a:pPr>
            <a:r>
              <a:rPr lang="en-US" sz="4000" dirty="0"/>
              <a:t>Collections in PHP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026" name="Picture 2" descr="http://www.graphicsfuel.com/wp-content/uploads/2012/07/books-icon-51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789612" y="1460043"/>
            <a:ext cx="2180390" cy="2180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10646" y="1600200"/>
            <a:ext cx="3164556" cy="4080466"/>
          </a:xfrm>
          <a:prstGeom prst="rect">
            <a:avLst/>
          </a:prstGeom>
        </p:spPr>
      </p:pic>
      <p:pic>
        <p:nvPicPr>
          <p:cNvPr id="9" name="Picture 2" descr="Original ElePHPant logo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5727" y="4356137"/>
            <a:ext cx="2401801" cy="1649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8683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Write a PHP script to dump the content of the HTTP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dirty="0"/>
              <a:t> request parameters using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var_dump(…)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Dump a HTTP GET Request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2F93430-4EFA-4AA3-9C9F-FD22671B39CB}"/>
              </a:ext>
            </a:extLst>
          </p:cNvPr>
          <p:cNvGrpSpPr/>
          <p:nvPr/>
        </p:nvGrpSpPr>
        <p:grpSpPr>
          <a:xfrm>
            <a:off x="1690705" y="2438400"/>
            <a:ext cx="8804237" cy="3869724"/>
            <a:chOff x="1751012" y="2536372"/>
            <a:chExt cx="8804237" cy="3869724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51012" y="2536372"/>
              <a:ext cx="2989140" cy="3869724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730752" y="2536372"/>
              <a:ext cx="4824497" cy="3869724"/>
            </a:xfrm>
            <a:prstGeom prst="rect">
              <a:avLst/>
            </a:prstGeom>
          </p:spPr>
        </p:pic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1042DC9C-FB31-41AB-A01F-5F762DF930D9}"/>
              </a:ext>
            </a:extLst>
          </p:cNvPr>
          <p:cNvSpPr txBox="1"/>
          <p:nvPr/>
        </p:nvSpPr>
        <p:spPr>
          <a:xfrm>
            <a:off x="814416" y="6328099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5"/>
              </a:rPr>
              <a:t>https://judge.softuni.bg/Contests/Practice/Index/697#4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1130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Dump a HTTP GET Request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855333" y="1143000"/>
            <a:ext cx="10478160" cy="488092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&lt;form&gt;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&lt;div&gt;Name:&lt;/div&gt;&lt;</a:t>
            </a:r>
            <a:r>
              <a:rPr lang="it-IT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input</a:t>
            </a:r>
            <a:r>
              <a:rPr lang="it-IT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type="</a:t>
            </a:r>
            <a:r>
              <a:rPr lang="it-IT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text</a:t>
            </a:r>
            <a:r>
              <a:rPr lang="it-IT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 name="personName" /&gt;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&lt;div&gt;Age:&lt;/div&gt;&lt;</a:t>
            </a:r>
            <a:r>
              <a:rPr lang="it-IT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input</a:t>
            </a:r>
            <a:r>
              <a:rPr lang="it-IT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type="</a:t>
            </a:r>
            <a:r>
              <a:rPr lang="it-IT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number</a:t>
            </a:r>
            <a:r>
              <a:rPr lang="it-IT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 name="age" /&gt;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&lt;div&gt;Town:&lt;/div&gt;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</a:t>
            </a:r>
            <a:r>
              <a:rPr lang="it-IT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select</a:t>
            </a:r>
            <a:r>
              <a:rPr lang="it-IT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name="</a:t>
            </a:r>
            <a:r>
              <a:rPr lang="it-IT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townId</a:t>
            </a:r>
            <a:r>
              <a:rPr lang="it-IT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&lt;option </a:t>
            </a:r>
            <a:r>
              <a:rPr lang="it-IT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value</a:t>
            </a:r>
            <a:r>
              <a:rPr lang="it-IT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="10"&gt;Sofia&lt;/option&gt;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&lt;option </a:t>
            </a:r>
            <a:r>
              <a:rPr lang="it-IT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value</a:t>
            </a:r>
            <a:r>
              <a:rPr lang="it-IT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="20"&gt;Varna&lt;/option&gt;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&lt;option </a:t>
            </a:r>
            <a:r>
              <a:rPr lang="it-IT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value</a:t>
            </a:r>
            <a:r>
              <a:rPr lang="it-IT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="30"&gt;Plodvid&lt;/option&gt;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&lt;/</a:t>
            </a:r>
            <a:r>
              <a:rPr lang="it-IT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select</a:t>
            </a:r>
            <a:r>
              <a:rPr lang="it-IT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&lt;div&gt;&lt;input type="</a:t>
            </a:r>
            <a:r>
              <a:rPr lang="it-IT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submit</a:t>
            </a:r>
            <a:r>
              <a:rPr lang="it-IT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 /&gt;&lt;/div&gt;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&lt;/form&gt;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&lt;?php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var_dump($_GET);</a:t>
            </a:r>
            <a:r>
              <a:rPr lang="it-IT" sz="25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it-IT" sz="25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?&gt;</a:t>
            </a:r>
          </a:p>
        </p:txBody>
      </p:sp>
      <p:sp>
        <p:nvSpPr>
          <p:cNvPr id="6" name="AutoShape 7"/>
          <p:cNvSpPr>
            <a:spLocks noChangeArrowheads="1"/>
          </p:cNvSpPr>
          <p:nvPr/>
        </p:nvSpPr>
        <p:spPr bwMode="auto">
          <a:xfrm>
            <a:off x="8075612" y="2601684"/>
            <a:ext cx="2895600" cy="1905000"/>
          </a:xfrm>
          <a:prstGeom prst="wedgeRoundRectCallout">
            <a:avLst>
              <a:gd name="adj1" fmla="val -76638"/>
              <a:gd name="adj2" fmla="val -36720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All parameters will be passed as string values in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$_GET[]</a:t>
            </a: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array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itchFamily="49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76677" y="6193972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https://judge.softuni.bg/Contests/Practice/Index/697#4</a:t>
            </a:r>
            <a:endParaRPr lang="en-US" dirty="0"/>
          </a:p>
        </p:txBody>
      </p:sp>
      <p:sp>
        <p:nvSpPr>
          <p:cNvPr id="8" name="AutoShape 7"/>
          <p:cNvSpPr>
            <a:spLocks noChangeArrowheads="1"/>
          </p:cNvSpPr>
          <p:nvPr/>
        </p:nvSpPr>
        <p:spPr bwMode="auto">
          <a:xfrm>
            <a:off x="6399212" y="5170714"/>
            <a:ext cx="4267200" cy="709634"/>
          </a:xfrm>
          <a:prstGeom prst="wedgeRoundRectCallout">
            <a:avLst>
              <a:gd name="adj1" fmla="val -61218"/>
              <a:gd name="adj2" fmla="val 23106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Dump the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$_GET[]</a:t>
            </a: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array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4657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/>
              <a:t>Write a PHP script to 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</a:rPr>
              <a:t>sum two numbers</a:t>
            </a:r>
          </a:p>
          <a:p>
            <a:pPr lvl="1"/>
            <a:r>
              <a:rPr lang="en-US" dirty="0"/>
              <a:t>The script should display a HTML form to enter the numbers</a:t>
            </a:r>
          </a:p>
          <a:p>
            <a:pPr lvl="1"/>
            <a:r>
              <a:rPr lang="en-US" dirty="0"/>
              <a:t>If the numbers are passed as parameters, display their sum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Sum Two Numbers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412" y="3429001"/>
            <a:ext cx="4790778" cy="284797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1788" y="3429001"/>
            <a:ext cx="4820424" cy="2847974"/>
          </a:xfrm>
          <a:prstGeom prst="rect">
            <a:avLst/>
          </a:prstGeom>
        </p:spPr>
      </p:pic>
      <p:sp>
        <p:nvSpPr>
          <p:cNvPr id="13" name="Right Arrow 12"/>
          <p:cNvSpPr/>
          <p:nvPr/>
        </p:nvSpPr>
        <p:spPr>
          <a:xfrm>
            <a:off x="5818445" y="4683918"/>
            <a:ext cx="457200" cy="3381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2B99FDB-BC85-41FC-9805-3B670BD28A4B}"/>
              </a:ext>
            </a:extLst>
          </p:cNvPr>
          <p:cNvSpPr txBox="1"/>
          <p:nvPr/>
        </p:nvSpPr>
        <p:spPr>
          <a:xfrm>
            <a:off x="816004" y="6296402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4"/>
              </a:rPr>
              <a:t>https://judge.softuni.bg/Contests/Practice/Index/697#5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12519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Sum Two Numbers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855333" y="990600"/>
            <a:ext cx="10478160" cy="520409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&lt;?php</a:t>
            </a:r>
          </a:p>
          <a:p>
            <a:pPr marL="0" lvl="1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if (</a:t>
            </a:r>
            <a:r>
              <a:rPr lang="it-IT" sz="24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isset($_GET['num1'])</a:t>
            </a:r>
            <a:r>
              <a:rPr lang="it-IT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&amp;&amp; </a:t>
            </a:r>
            <a:r>
              <a:rPr lang="it-IT" sz="24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isset($_GET['num2'])</a:t>
            </a:r>
            <a:r>
              <a:rPr lang="it-IT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 {</a:t>
            </a:r>
          </a:p>
          <a:p>
            <a:pPr marL="0" lvl="1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$num1 = intval(</a:t>
            </a:r>
            <a:r>
              <a:rPr lang="it-IT" sz="24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$_GET['num1']</a:t>
            </a:r>
            <a:r>
              <a:rPr lang="it-IT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marL="0" lvl="1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$num2 = intval(</a:t>
            </a:r>
            <a:r>
              <a:rPr lang="it-IT" sz="24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$_GET['num2']</a:t>
            </a:r>
            <a:r>
              <a:rPr lang="it-IT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 marL="0" lvl="1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$sum = $num1 + $num2;</a:t>
            </a:r>
          </a:p>
          <a:p>
            <a:pPr marL="0" lvl="1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echo "$num1 + $num2 = $sum";</a:t>
            </a:r>
          </a:p>
          <a:p>
            <a:pPr marL="0" lvl="1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marL="0" lvl="1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?&gt;</a:t>
            </a:r>
          </a:p>
          <a:p>
            <a:pPr marL="0" lvl="1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&lt;form&gt;</a:t>
            </a:r>
          </a:p>
          <a:p>
            <a:pPr marL="0" lvl="1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&lt;div&gt;First Number:&lt;/div&gt;</a:t>
            </a:r>
          </a:p>
          <a:p>
            <a:pPr marL="0" lvl="1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</a:t>
            </a:r>
            <a:r>
              <a:rPr lang="it-IT" sz="24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input</a:t>
            </a:r>
            <a:r>
              <a:rPr lang="it-IT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type="</a:t>
            </a:r>
            <a:r>
              <a:rPr lang="it-IT" sz="24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number</a:t>
            </a:r>
            <a:r>
              <a:rPr lang="it-IT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 name="</a:t>
            </a:r>
            <a:r>
              <a:rPr lang="it-IT" sz="24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num1</a:t>
            </a:r>
            <a:r>
              <a:rPr lang="it-IT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 /&gt;</a:t>
            </a:r>
          </a:p>
          <a:p>
            <a:pPr marL="0" lvl="1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&lt;div&gt;Second Number:&lt;/div&gt;</a:t>
            </a:r>
          </a:p>
          <a:p>
            <a:pPr marL="0" lvl="1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</a:t>
            </a:r>
            <a:r>
              <a:rPr lang="it-IT" sz="24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input</a:t>
            </a:r>
            <a:r>
              <a:rPr lang="it-IT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type="</a:t>
            </a:r>
            <a:r>
              <a:rPr lang="it-IT" sz="24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number</a:t>
            </a:r>
            <a:r>
              <a:rPr lang="it-IT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 name="</a:t>
            </a:r>
            <a:r>
              <a:rPr lang="it-IT" sz="24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num2</a:t>
            </a:r>
            <a:r>
              <a:rPr lang="it-IT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 /&gt;</a:t>
            </a:r>
          </a:p>
          <a:p>
            <a:pPr marL="0" lvl="1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&lt;div&gt;&lt;</a:t>
            </a:r>
            <a:r>
              <a:rPr lang="it-IT" sz="24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input</a:t>
            </a:r>
            <a:r>
              <a:rPr lang="it-IT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type="</a:t>
            </a:r>
            <a:r>
              <a:rPr lang="it-IT" sz="24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submit</a:t>
            </a:r>
            <a:r>
              <a:rPr lang="it-IT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 /&gt;&lt;/div&gt;</a:t>
            </a:r>
          </a:p>
          <a:p>
            <a:pPr marL="0" lvl="1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4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&lt;/form&gt;</a:t>
            </a:r>
          </a:p>
        </p:txBody>
      </p:sp>
      <p:sp>
        <p:nvSpPr>
          <p:cNvPr id="6" name="AutoShape 7"/>
          <p:cNvSpPr>
            <a:spLocks noChangeArrowheads="1"/>
          </p:cNvSpPr>
          <p:nvPr/>
        </p:nvSpPr>
        <p:spPr bwMode="auto">
          <a:xfrm>
            <a:off x="7389812" y="1959428"/>
            <a:ext cx="3429000" cy="1066800"/>
          </a:xfrm>
          <a:prstGeom prst="wedgeRoundRectCallout">
            <a:avLst>
              <a:gd name="adj1" fmla="val -67114"/>
              <a:gd name="adj2" fmla="val -41822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Sum the '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num1</a:t>
            </a: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' and '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num2</a:t>
            </a: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' values if exist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itchFamily="49" charset="0"/>
            </a:endParaRPr>
          </a:p>
        </p:txBody>
      </p:sp>
      <p:sp>
        <p:nvSpPr>
          <p:cNvPr id="8" name="AutoShape 7"/>
          <p:cNvSpPr>
            <a:spLocks noChangeArrowheads="1"/>
          </p:cNvSpPr>
          <p:nvPr/>
        </p:nvSpPr>
        <p:spPr bwMode="auto">
          <a:xfrm>
            <a:off x="7923212" y="3595238"/>
            <a:ext cx="2895600" cy="1455734"/>
          </a:xfrm>
          <a:prstGeom prst="wedgeRoundRectCallout">
            <a:avLst>
              <a:gd name="adj1" fmla="val -70873"/>
              <a:gd name="adj2" fmla="val 26974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Show a HTML form to submit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num1</a:t>
            </a: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and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num2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7DC1BED-819B-4B41-8E6C-CA7CC411BA1A}"/>
              </a:ext>
            </a:extLst>
          </p:cNvPr>
          <p:cNvSpPr txBox="1"/>
          <p:nvPr/>
        </p:nvSpPr>
        <p:spPr>
          <a:xfrm>
            <a:off x="816004" y="6296402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https://judge.softuni.bg/Contests/Practice/Index/697#5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125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PHP Functions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446212" y="5754968"/>
            <a:ext cx="8938472" cy="719034"/>
          </a:xfrm>
        </p:spPr>
        <p:txBody>
          <a:bodyPr/>
          <a:lstStyle/>
          <a:p>
            <a:r>
              <a:rPr lang="en-US" dirty="0"/>
              <a:t>Function Definition, Calling Functions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760200" y="6524625"/>
            <a:ext cx="428625" cy="196850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24</a:t>
            </a:fld>
            <a:endParaRPr lang="en-US" dirty="0"/>
          </a:p>
        </p:txBody>
      </p:sp>
      <p:pic>
        <p:nvPicPr>
          <p:cNvPr id="1026" name="Picture 2" descr="Image result for php function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0084" y="679706"/>
            <a:ext cx="3710728" cy="40446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11760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Functions can encapsulate a piece of code</a:t>
            </a:r>
          </a:p>
          <a:p>
            <a:r>
              <a:rPr lang="en-US" sz="3200" dirty="0"/>
              <a:t>Logically equivalent to methods in C#, functions in other languages</a:t>
            </a:r>
            <a:endParaRPr lang="en-US" sz="3000" b="1" noProof="1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 in PHP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989014" y="2590800"/>
            <a:ext cx="10210798" cy="366520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dirty="0"/>
              <a:t>function sum($a, $b)</a:t>
            </a:r>
            <a:endParaRPr lang="pt-BR" sz="2800" dirty="0">
              <a:solidFill>
                <a:schemeClr val="tx2">
                  <a:lumMod val="75000"/>
                </a:schemeClr>
              </a:solidFill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dirty="0"/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dirty="0"/>
              <a:t>    </a:t>
            </a:r>
            <a:r>
              <a:rPr lang="pt-BR" sz="2800" dirty="0">
                <a:solidFill>
                  <a:schemeClr val="tx2">
                    <a:lumMod val="75000"/>
                  </a:schemeClr>
                </a:solidFill>
              </a:rPr>
              <a:t>return $a + $b</a:t>
            </a:r>
            <a:r>
              <a:rPr lang="pt-BR" sz="2800" dirty="0"/>
              <a:t>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dirty="0"/>
              <a:t>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pt-BR" sz="2800" dirty="0"/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dirty="0"/>
              <a:t>echo </a:t>
            </a:r>
            <a:r>
              <a:rPr lang="pt-BR" sz="2800" dirty="0">
                <a:solidFill>
                  <a:schemeClr val="tx2">
                    <a:lumMod val="75000"/>
                  </a:schemeClr>
                </a:solidFill>
              </a:rPr>
              <a:t>sum</a:t>
            </a:r>
            <a:r>
              <a:rPr lang="pt-BR" sz="2800" dirty="0"/>
              <a:t>(2, 3) . "&lt;br&gt;\n"; </a:t>
            </a:r>
            <a:r>
              <a:rPr lang="pt-BR" sz="2800" dirty="0">
                <a:solidFill>
                  <a:schemeClr val="tx2">
                    <a:lumMod val="75000"/>
                  </a:schemeClr>
                </a:solidFill>
              </a:rPr>
              <a:t>// 5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dirty="0"/>
              <a:t>echo </a:t>
            </a:r>
            <a:r>
              <a:rPr lang="pt-BR" sz="2800" dirty="0">
                <a:solidFill>
                  <a:schemeClr val="tx2">
                    <a:lumMod val="75000"/>
                  </a:schemeClr>
                </a:solidFill>
              </a:rPr>
              <a:t>sum</a:t>
            </a:r>
            <a:r>
              <a:rPr lang="pt-BR" sz="2800" dirty="0"/>
              <a:t>(2.8, 2) . "&lt;br&gt;\n"; </a:t>
            </a:r>
            <a:r>
              <a:rPr lang="pt-BR" sz="2800" dirty="0">
                <a:solidFill>
                  <a:schemeClr val="tx2">
                    <a:lumMod val="75000"/>
                  </a:schemeClr>
                </a:solidFill>
              </a:rPr>
              <a:t>// 4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dirty="0"/>
              <a:t>echo </a:t>
            </a:r>
            <a:r>
              <a:rPr lang="pt-BR" sz="2800" dirty="0">
                <a:solidFill>
                  <a:schemeClr val="tx2">
                    <a:lumMod val="75000"/>
                  </a:schemeClr>
                </a:solidFill>
              </a:rPr>
              <a:t>sum</a:t>
            </a:r>
            <a:r>
              <a:rPr lang="pt-BR" sz="2800" dirty="0"/>
              <a:t>(3, 3) . "&lt;br&gt;\n"; </a:t>
            </a:r>
            <a:r>
              <a:rPr lang="pt-BR" sz="2800" dirty="0">
                <a:solidFill>
                  <a:schemeClr val="tx2">
                    <a:lumMod val="75000"/>
                  </a:schemeClr>
                </a:solidFill>
              </a:rPr>
              <a:t>// 6</a:t>
            </a:r>
            <a:endParaRPr lang="en-US" sz="28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" name="AutoShape 7"/>
          <p:cNvSpPr>
            <a:spLocks noChangeArrowheads="1"/>
          </p:cNvSpPr>
          <p:nvPr/>
        </p:nvSpPr>
        <p:spPr bwMode="auto">
          <a:xfrm>
            <a:off x="5637212" y="2907600"/>
            <a:ext cx="2743200" cy="685799"/>
          </a:xfrm>
          <a:prstGeom prst="wedgeRoundRectCallout">
            <a:avLst>
              <a:gd name="adj1" fmla="val -66667"/>
              <a:gd name="adj2" fmla="val -39792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Take parameters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itchFamily="49" charset="0"/>
            </a:endParaRPr>
          </a:p>
        </p:txBody>
      </p:sp>
      <p:sp>
        <p:nvSpPr>
          <p:cNvPr id="8" name="AutoShape 7"/>
          <p:cNvSpPr>
            <a:spLocks noChangeArrowheads="1"/>
          </p:cNvSpPr>
          <p:nvPr/>
        </p:nvSpPr>
        <p:spPr bwMode="auto">
          <a:xfrm>
            <a:off x="5408612" y="3779682"/>
            <a:ext cx="2514600" cy="897458"/>
          </a:xfrm>
          <a:prstGeom prst="wedgeRoundRectCallout">
            <a:avLst>
              <a:gd name="adj1" fmla="val -66993"/>
              <a:gd name="adj2" fmla="val -37695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Return summed result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6250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Functions can define the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types</a:t>
            </a:r>
            <a:r>
              <a:rPr lang="en-US" sz="3200" dirty="0"/>
              <a:t> of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parameters</a:t>
            </a:r>
            <a:r>
              <a:rPr lang="en-US" sz="3200" dirty="0"/>
              <a:t> and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return</a:t>
            </a:r>
            <a:r>
              <a:rPr lang="en-US" sz="3200" dirty="0"/>
              <a:t> values</a:t>
            </a:r>
          </a:p>
          <a:p>
            <a:pPr lvl="1"/>
            <a:r>
              <a:rPr lang="en-US" sz="3000" dirty="0"/>
              <a:t>Types: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int</a:t>
            </a:r>
            <a:r>
              <a:rPr lang="en-US" sz="3000" dirty="0"/>
              <a:t>,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float</a:t>
            </a:r>
            <a:r>
              <a:rPr lang="en-US" sz="3000" dirty="0"/>
              <a:t>,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string</a:t>
            </a:r>
            <a:r>
              <a:rPr lang="en-US" sz="3000" dirty="0"/>
              <a:t>,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bool</a:t>
            </a:r>
            <a:r>
              <a:rPr lang="en-US" sz="3000" dirty="0"/>
              <a:t>,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array</a:t>
            </a:r>
            <a:r>
              <a:rPr lang="en-US" sz="3000" dirty="0"/>
              <a:t>,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callable</a:t>
            </a:r>
            <a:r>
              <a:rPr lang="en-US" sz="3000" dirty="0"/>
              <a:t>,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SomeClass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Type-Hinting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989014" y="2590800"/>
            <a:ext cx="10210798" cy="366520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dirty="0"/>
              <a:t>function sum(</a:t>
            </a:r>
            <a:r>
              <a:rPr lang="pt-BR" sz="2800" dirty="0">
                <a:solidFill>
                  <a:schemeClr val="tx2">
                    <a:lumMod val="75000"/>
                  </a:schemeClr>
                </a:solidFill>
              </a:rPr>
              <a:t>int</a:t>
            </a:r>
            <a:r>
              <a:rPr lang="pt-BR" sz="2800" dirty="0"/>
              <a:t> $a, </a:t>
            </a:r>
            <a:r>
              <a:rPr lang="pt-BR" sz="2800" dirty="0">
                <a:solidFill>
                  <a:schemeClr val="tx2">
                    <a:lumMod val="75000"/>
                  </a:schemeClr>
                </a:solidFill>
              </a:rPr>
              <a:t>int</a:t>
            </a:r>
            <a:r>
              <a:rPr lang="pt-BR" sz="2800" dirty="0"/>
              <a:t> $b) : </a:t>
            </a:r>
            <a:r>
              <a:rPr lang="pt-BR" sz="2800" dirty="0">
                <a:solidFill>
                  <a:schemeClr val="tx2">
                    <a:lumMod val="75000"/>
                  </a:schemeClr>
                </a:solidFill>
              </a:rPr>
              <a:t>int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dirty="0"/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dirty="0"/>
              <a:t>    return $a + $b;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dirty="0"/>
              <a:t>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pt-BR" sz="2800" dirty="0"/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dirty="0"/>
              <a:t>echo </a:t>
            </a:r>
            <a:r>
              <a:rPr lang="pt-BR" sz="2800" dirty="0">
                <a:solidFill>
                  <a:schemeClr val="tx2">
                    <a:lumMod val="75000"/>
                  </a:schemeClr>
                </a:solidFill>
              </a:rPr>
              <a:t>sum</a:t>
            </a:r>
            <a:r>
              <a:rPr lang="pt-BR" sz="2800" dirty="0"/>
              <a:t>(2, 3) . "&lt;br&gt;\n"; </a:t>
            </a:r>
            <a:r>
              <a:rPr lang="pt-BR" sz="2800" dirty="0">
                <a:solidFill>
                  <a:schemeClr val="tx2">
                    <a:lumMod val="75000"/>
                  </a:schemeClr>
                </a:solidFill>
              </a:rPr>
              <a:t>// 5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dirty="0"/>
              <a:t>echo </a:t>
            </a:r>
            <a:r>
              <a:rPr lang="pt-BR" sz="2800" dirty="0">
                <a:solidFill>
                  <a:schemeClr val="tx2">
                    <a:lumMod val="75000"/>
                  </a:schemeClr>
                </a:solidFill>
              </a:rPr>
              <a:t>sum</a:t>
            </a:r>
            <a:r>
              <a:rPr lang="pt-BR" sz="2800" dirty="0"/>
              <a:t>(2.8, 2) . "&lt;br&gt;\n"; </a:t>
            </a:r>
            <a:r>
              <a:rPr lang="pt-BR" sz="2800" dirty="0">
                <a:solidFill>
                  <a:schemeClr val="tx2">
                    <a:lumMod val="75000"/>
                  </a:schemeClr>
                </a:solidFill>
              </a:rPr>
              <a:t>// 4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dirty="0"/>
              <a:t>echo </a:t>
            </a:r>
            <a:r>
              <a:rPr lang="pt-BR" sz="2800" dirty="0">
                <a:solidFill>
                  <a:schemeClr val="tx2">
                    <a:lumMod val="75000"/>
                  </a:schemeClr>
                </a:solidFill>
              </a:rPr>
              <a:t>sum</a:t>
            </a:r>
            <a:r>
              <a:rPr lang="pt-BR" sz="2800" dirty="0"/>
              <a:t>(3, 3) . "&lt;br&gt;\n"; </a:t>
            </a:r>
            <a:r>
              <a:rPr lang="pt-BR" sz="2800" dirty="0">
                <a:solidFill>
                  <a:schemeClr val="tx2">
                    <a:lumMod val="75000"/>
                  </a:schemeClr>
                </a:solidFill>
              </a:rPr>
              <a:t>// 6</a:t>
            </a:r>
            <a:endParaRPr lang="en-US" sz="28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0" name="AutoShape 7"/>
          <p:cNvSpPr>
            <a:spLocks noChangeArrowheads="1"/>
          </p:cNvSpPr>
          <p:nvPr/>
        </p:nvSpPr>
        <p:spPr bwMode="auto">
          <a:xfrm>
            <a:off x="8250585" y="4908521"/>
            <a:ext cx="3101627" cy="1491220"/>
          </a:xfrm>
          <a:prstGeom prst="wedgeRoundRectCallout">
            <a:avLst>
              <a:gd name="adj1" fmla="val -66259"/>
              <a:gd name="adj2" fmla="val -13578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float</a:t>
            </a: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values converted to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int</a:t>
            </a:r>
          </a:p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4</a:t>
            </a: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= (int)2.8 + (int)2</a:t>
            </a:r>
          </a:p>
        </p:txBody>
      </p:sp>
      <p:sp>
        <p:nvSpPr>
          <p:cNvPr id="11" name="AutoShape 7"/>
          <p:cNvSpPr>
            <a:spLocks noChangeArrowheads="1"/>
          </p:cNvSpPr>
          <p:nvPr/>
        </p:nvSpPr>
        <p:spPr bwMode="auto">
          <a:xfrm>
            <a:off x="7923212" y="3384523"/>
            <a:ext cx="2590800" cy="730276"/>
          </a:xfrm>
          <a:prstGeom prst="wedgeRoundRectCallout">
            <a:avLst>
              <a:gd name="adj1" fmla="val -48820"/>
              <a:gd name="adj2" fmla="val -100764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return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int</a:t>
            </a: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result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itchFamily="49" charset="0"/>
            </a:endParaRPr>
          </a:p>
        </p:txBody>
      </p:sp>
      <p:sp>
        <p:nvSpPr>
          <p:cNvPr id="12" name="AutoShape 7"/>
          <p:cNvSpPr>
            <a:spLocks noChangeArrowheads="1"/>
          </p:cNvSpPr>
          <p:nvPr/>
        </p:nvSpPr>
        <p:spPr bwMode="auto">
          <a:xfrm>
            <a:off x="5103812" y="3479099"/>
            <a:ext cx="2133600" cy="914399"/>
          </a:xfrm>
          <a:prstGeom prst="wedgeRoundRectCallout">
            <a:avLst>
              <a:gd name="adj1" fmla="val -43825"/>
              <a:gd name="adj2" fmla="val -71675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Take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int</a:t>
            </a: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parameters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itchFamily="49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656012" y="2667001"/>
            <a:ext cx="2801100" cy="45719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870132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6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PHP script to convert from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Celsius</a:t>
            </a:r>
            <a:r>
              <a:rPr lang="en-US" dirty="0"/>
              <a:t> to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Fahrenheit</a:t>
            </a:r>
            <a:endParaRPr lang="en-US" dirty="0"/>
          </a:p>
          <a:p>
            <a:pPr lvl="1"/>
            <a:r>
              <a:rPr lang="en-US" dirty="0"/>
              <a:t>Print the result in format "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132.8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°F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=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56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°C</a:t>
            </a:r>
            <a:r>
              <a:rPr lang="en-US" dirty="0"/>
              <a:t>" (use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&amp;deg;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/>
              <a:t>for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°</a:t>
            </a:r>
            <a:r>
              <a:rPr lang="en-US" dirty="0"/>
              <a:t>)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Celsius ↔ Fahrenheit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F83C992-9341-45A4-B634-3B9275066C8C}"/>
              </a:ext>
            </a:extLst>
          </p:cNvPr>
          <p:cNvGrpSpPr/>
          <p:nvPr/>
        </p:nvGrpSpPr>
        <p:grpSpPr>
          <a:xfrm>
            <a:off x="2970212" y="2590800"/>
            <a:ext cx="6248400" cy="3733800"/>
            <a:chOff x="2894012" y="2590800"/>
            <a:chExt cx="6248400" cy="3733800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894012" y="4638675"/>
              <a:ext cx="6248400" cy="1685925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894012" y="2590800"/>
              <a:ext cx="6248400" cy="1685925"/>
            </a:xfrm>
            <a:prstGeom prst="rect">
              <a:avLst/>
            </a:prstGeom>
          </p:spPr>
        </p:pic>
      </p:grpSp>
      <p:sp>
        <p:nvSpPr>
          <p:cNvPr id="11" name="Curved Left Arrow 10"/>
          <p:cNvSpPr/>
          <p:nvPr/>
        </p:nvSpPr>
        <p:spPr>
          <a:xfrm>
            <a:off x="9296400" y="3505200"/>
            <a:ext cx="838200" cy="2286000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755CE5C-AAF8-4DB2-BAB3-92384394EEA1}"/>
              </a:ext>
            </a:extLst>
          </p:cNvPr>
          <p:cNvSpPr txBox="1"/>
          <p:nvPr/>
        </p:nvSpPr>
        <p:spPr>
          <a:xfrm>
            <a:off x="814416" y="6262030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4"/>
              </a:rPr>
              <a:t>https://judge.softuni.bg/Contests/Practice/Index/697#6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2451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Define the degree conversion functions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Celsius ↔ Fahrenheit</a:t>
            </a:r>
          </a:p>
        </p:txBody>
      </p:sp>
      <p:sp>
        <p:nvSpPr>
          <p:cNvPr id="6" name="Text Placeholder 5"/>
          <p:cNvSpPr txBox="1">
            <a:spLocks/>
          </p:cNvSpPr>
          <p:nvPr/>
        </p:nvSpPr>
        <p:spPr>
          <a:xfrm>
            <a:off x="531813" y="2048305"/>
            <a:ext cx="11125198" cy="409609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dirty="0">
                <a:solidFill>
                  <a:schemeClr val="tx2">
                    <a:lumMod val="75000"/>
                  </a:schemeClr>
                </a:solidFill>
              </a:rPr>
              <a:t>function</a:t>
            </a:r>
            <a:r>
              <a:rPr lang="pt-BR" sz="2800" dirty="0"/>
              <a:t> celsiusToFahrenheit(float $celsius) : float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dirty="0"/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dirty="0"/>
              <a:t>  </a:t>
            </a:r>
            <a:r>
              <a:rPr lang="pt-BR" sz="2800" dirty="0">
                <a:solidFill>
                  <a:schemeClr val="tx2">
                    <a:lumMod val="75000"/>
                  </a:schemeClr>
                </a:solidFill>
              </a:rPr>
              <a:t>return</a:t>
            </a:r>
            <a:r>
              <a:rPr lang="pt-BR" sz="2800" dirty="0"/>
              <a:t> $celsius * 1.8 + 32;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dirty="0"/>
              <a:t>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pt-BR" sz="2800" dirty="0"/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dirty="0">
                <a:solidFill>
                  <a:schemeClr val="tx2">
                    <a:lumMod val="75000"/>
                  </a:schemeClr>
                </a:solidFill>
              </a:rPr>
              <a:t>function</a:t>
            </a:r>
            <a:r>
              <a:rPr lang="pt-BR" sz="2800" dirty="0"/>
              <a:t> fahrenheitToCelsius(float $fahrenheit) : float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dirty="0"/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dirty="0"/>
              <a:t>  </a:t>
            </a:r>
            <a:r>
              <a:rPr lang="pt-BR" sz="2800" dirty="0">
                <a:solidFill>
                  <a:schemeClr val="tx2">
                    <a:lumMod val="75000"/>
                  </a:schemeClr>
                </a:solidFill>
              </a:rPr>
              <a:t>return</a:t>
            </a:r>
            <a:r>
              <a:rPr lang="pt-BR" sz="2800" dirty="0"/>
              <a:t> ($fahrenheit - 32) / 1.8;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dirty="0"/>
              <a:t>}</a:t>
            </a:r>
            <a:endParaRPr lang="en-US" sz="28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52E577-DF17-4ECC-BF84-7A5083C51520}"/>
              </a:ext>
            </a:extLst>
          </p:cNvPr>
          <p:cNvSpPr txBox="1"/>
          <p:nvPr/>
        </p:nvSpPr>
        <p:spPr>
          <a:xfrm>
            <a:off x="776677" y="6185567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https://judge.softuni.bg/Contests/Practice/Index/697#6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8218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Celsius ↔ Fahrenheit (2)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836613" y="1042085"/>
            <a:ext cx="10515598" cy="525025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dirty="0"/>
              <a:t>$msgAfterCelsius = "";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dirty="0"/>
              <a:t>if (isset($_GET['</a:t>
            </a:r>
            <a:r>
              <a:rPr lang="pt-BR" sz="2600" dirty="0">
                <a:solidFill>
                  <a:schemeClr val="tx2">
                    <a:lumMod val="75000"/>
                  </a:schemeClr>
                </a:solidFill>
              </a:rPr>
              <a:t>cel</a:t>
            </a:r>
            <a:r>
              <a:rPr lang="pt-BR" sz="2600" dirty="0"/>
              <a:t>']))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dirty="0"/>
              <a:t>  $cel = floatval($_GET['</a:t>
            </a:r>
            <a:r>
              <a:rPr lang="pt-BR" sz="2600" dirty="0">
                <a:solidFill>
                  <a:schemeClr val="tx2">
                    <a:lumMod val="75000"/>
                  </a:schemeClr>
                </a:solidFill>
              </a:rPr>
              <a:t>cel</a:t>
            </a:r>
            <a:r>
              <a:rPr lang="pt-BR" sz="2600" dirty="0"/>
              <a:t>']);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dirty="0"/>
              <a:t>  $fah = </a:t>
            </a:r>
            <a:r>
              <a:rPr lang="pt-BR" sz="2600" dirty="0">
                <a:solidFill>
                  <a:schemeClr val="tx2">
                    <a:lumMod val="75000"/>
                  </a:schemeClr>
                </a:solidFill>
              </a:rPr>
              <a:t>celsiusToFahrenheit</a:t>
            </a:r>
            <a:r>
              <a:rPr lang="pt-BR" sz="2600" dirty="0"/>
              <a:t>($cel);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dirty="0"/>
              <a:t>  $msgAfterCelsius = "$cel </a:t>
            </a:r>
            <a:r>
              <a:rPr lang="pt-BR" sz="2600" i="1" dirty="0"/>
              <a:t>&amp;deg;</a:t>
            </a:r>
            <a:r>
              <a:rPr lang="pt-BR" sz="2600" dirty="0"/>
              <a:t>C = $fah </a:t>
            </a:r>
            <a:r>
              <a:rPr lang="pt-BR" sz="2600" i="1" dirty="0"/>
              <a:t>&amp;deg;</a:t>
            </a:r>
            <a:r>
              <a:rPr lang="pt-BR" sz="2600" dirty="0"/>
              <a:t>F";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dirty="0"/>
              <a:t>}</a:t>
            </a:r>
          </a:p>
          <a:p>
            <a:pPr eaLnBrk="0" hangingPunct="0">
              <a:spcBef>
                <a:spcPts val="18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dirty="0"/>
              <a:t>$msgAfterFahrenheit = "";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dirty="0"/>
              <a:t>if (isset($_GET['</a:t>
            </a:r>
            <a:r>
              <a:rPr lang="pt-BR" sz="2600" dirty="0">
                <a:solidFill>
                  <a:schemeClr val="tx2">
                    <a:lumMod val="75000"/>
                  </a:schemeClr>
                </a:solidFill>
              </a:rPr>
              <a:t>fah</a:t>
            </a:r>
            <a:r>
              <a:rPr lang="pt-BR" sz="2600" dirty="0"/>
              <a:t>']))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dirty="0"/>
              <a:t>  $fah = floatval($_GET['</a:t>
            </a:r>
            <a:r>
              <a:rPr lang="pt-BR" sz="2600" dirty="0">
                <a:solidFill>
                  <a:schemeClr val="tx2">
                    <a:lumMod val="75000"/>
                  </a:schemeClr>
                </a:solidFill>
              </a:rPr>
              <a:t>fah</a:t>
            </a:r>
            <a:r>
              <a:rPr lang="pt-BR" sz="2600" dirty="0"/>
              <a:t>']);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dirty="0"/>
              <a:t>  $cel = </a:t>
            </a:r>
            <a:r>
              <a:rPr lang="pt-BR" sz="2600" dirty="0">
                <a:solidFill>
                  <a:schemeClr val="tx2">
                    <a:lumMod val="75000"/>
                  </a:schemeClr>
                </a:solidFill>
              </a:rPr>
              <a:t>fahrenheitToCelsius</a:t>
            </a:r>
            <a:r>
              <a:rPr lang="pt-BR" sz="2600" dirty="0"/>
              <a:t>($fah);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dirty="0"/>
              <a:t>  $msgAfterFahrenheit = "$fah </a:t>
            </a:r>
            <a:r>
              <a:rPr lang="pt-BR" sz="2600" i="1" dirty="0"/>
              <a:t>&amp;deg;</a:t>
            </a:r>
            <a:r>
              <a:rPr lang="pt-BR" sz="2600" dirty="0"/>
              <a:t>F = $cel </a:t>
            </a:r>
            <a:r>
              <a:rPr lang="pt-BR" sz="2600" i="1" dirty="0"/>
              <a:t>&amp;deg;</a:t>
            </a:r>
            <a:r>
              <a:rPr lang="pt-BR" sz="2600" dirty="0"/>
              <a:t>C";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dirty="0"/>
              <a:t>}</a:t>
            </a:r>
          </a:p>
        </p:txBody>
      </p:sp>
      <p:sp>
        <p:nvSpPr>
          <p:cNvPr id="7" name="AutoShape 7"/>
          <p:cNvSpPr>
            <a:spLocks noChangeArrowheads="1"/>
          </p:cNvSpPr>
          <p:nvPr/>
        </p:nvSpPr>
        <p:spPr bwMode="auto">
          <a:xfrm>
            <a:off x="7085012" y="3733800"/>
            <a:ext cx="3262200" cy="1035079"/>
          </a:xfrm>
          <a:prstGeom prst="wedgeRoundRectCallout">
            <a:avLst>
              <a:gd name="adj1" fmla="val 22639"/>
              <a:gd name="adj2" fmla="val 107517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Use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&amp;deg;</a:t>
            </a: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to show the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°</a:t>
            </a: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symbol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itchFamily="49" charset="0"/>
            </a:endParaRPr>
          </a:p>
        </p:txBody>
      </p:sp>
      <p:sp>
        <p:nvSpPr>
          <p:cNvPr id="8" name="AutoShape 7"/>
          <p:cNvSpPr>
            <a:spLocks noChangeArrowheads="1"/>
          </p:cNvSpPr>
          <p:nvPr/>
        </p:nvSpPr>
        <p:spPr bwMode="auto">
          <a:xfrm>
            <a:off x="6323012" y="947484"/>
            <a:ext cx="4572000" cy="983933"/>
          </a:xfrm>
          <a:prstGeom prst="wedgeRoundRectCallout">
            <a:avLst>
              <a:gd name="adj1" fmla="val -73843"/>
              <a:gd name="adj2" fmla="val -8402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Prepare the message to be shown after the Celsius form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9E02650-62DE-4859-8B3A-A8E4FD6BE9BB}"/>
              </a:ext>
            </a:extLst>
          </p:cNvPr>
          <p:cNvSpPr txBox="1"/>
          <p:nvPr/>
        </p:nvSpPr>
        <p:spPr>
          <a:xfrm>
            <a:off x="795396" y="6291010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https://judge.softuni.bg/Contests/Practice/Index/697#6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456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37388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b="1" noProof="1"/>
          </a:p>
          <a:p>
            <a:pPr marL="0" indent="0" algn="ctr">
              <a:spcBef>
                <a:spcPts val="1200"/>
              </a:spcBef>
              <a:buNone/>
            </a:pPr>
            <a:r>
              <a:rPr lang="en-US" sz="8800" b="1" noProof="1">
                <a:solidFill>
                  <a:schemeClr val="tx2">
                    <a:lumMod val="75000"/>
                  </a:schemeClr>
                </a:solidFill>
              </a:rPr>
              <a:t>sli.do</a:t>
            </a:r>
            <a:br>
              <a:rPr lang="en-US" sz="6000" b="1" noProof="1"/>
            </a:br>
            <a:r>
              <a:rPr lang="en-US" sz="11500" b="1" noProof="1"/>
              <a:t>#tech-softuni</a:t>
            </a:r>
            <a:endParaRPr lang="en-US" sz="6000" b="1" noProof="1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Have a Question?</a:t>
            </a:r>
          </a:p>
        </p:txBody>
      </p:sp>
    </p:spTree>
    <p:extLst>
      <p:ext uri="{BB962C8B-B14F-4D97-AF65-F5344CB8AC3E}">
        <p14:creationId xmlns:p14="http://schemas.microsoft.com/office/powerpoint/2010/main" val="419005733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Celsius ↔ Fahrenheit (</a:t>
            </a:r>
            <a:r>
              <a:rPr lang="bg-BG" dirty="0"/>
              <a:t>3</a:t>
            </a:r>
            <a:r>
              <a:rPr lang="en-US" dirty="0"/>
              <a:t>)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836614" y="1238656"/>
            <a:ext cx="10515598" cy="475781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dirty="0"/>
              <a:t>&lt;form&gt;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dirty="0"/>
              <a:t>    Celsius: &lt;input type="text" name="</a:t>
            </a:r>
            <a:r>
              <a:rPr lang="pt-BR" sz="2800" dirty="0">
                <a:solidFill>
                  <a:schemeClr val="tx2">
                    <a:lumMod val="75000"/>
                  </a:schemeClr>
                </a:solidFill>
              </a:rPr>
              <a:t>cel</a:t>
            </a:r>
            <a:r>
              <a:rPr lang="pt-BR" sz="2800" dirty="0"/>
              <a:t>" /&gt;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dirty="0"/>
              <a:t>    &lt;input type="submit" value="Convert"&gt;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dirty="0"/>
              <a:t>    </a:t>
            </a:r>
            <a:r>
              <a:rPr lang="pt-BR" sz="2800" dirty="0">
                <a:solidFill>
                  <a:schemeClr val="tx2">
                    <a:lumMod val="75000"/>
                  </a:schemeClr>
                </a:solidFill>
              </a:rPr>
              <a:t>&lt;?= $msgAfterCelsius ?&gt;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dirty="0"/>
              <a:t>&lt;/form&gt;</a:t>
            </a:r>
            <a:endParaRPr lang="bg-BG" sz="2800" dirty="0"/>
          </a:p>
          <a:p>
            <a:pPr eaLnBrk="0" hangingPunct="0">
              <a:spcBef>
                <a:spcPts val="18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dirty="0"/>
              <a:t>&lt;form&gt;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dirty="0"/>
              <a:t>    Fahrenheit: &lt;input type="text" name="</a:t>
            </a:r>
            <a:r>
              <a:rPr lang="pt-BR" sz="2800" dirty="0">
                <a:solidFill>
                  <a:schemeClr val="tx2">
                    <a:lumMod val="75000"/>
                  </a:schemeClr>
                </a:solidFill>
              </a:rPr>
              <a:t>fah</a:t>
            </a:r>
            <a:r>
              <a:rPr lang="pt-BR" sz="2800" dirty="0"/>
              <a:t>" /&gt;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dirty="0"/>
              <a:t>    &lt;input type="submit" value="Convert"&gt;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dirty="0"/>
              <a:t>    </a:t>
            </a:r>
            <a:r>
              <a:rPr lang="pt-BR" sz="2800" dirty="0">
                <a:solidFill>
                  <a:schemeClr val="tx2">
                    <a:lumMod val="75000"/>
                  </a:schemeClr>
                </a:solidFill>
              </a:rPr>
              <a:t>&lt;?= $msgAfterFahrenheit ?&gt;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dirty="0"/>
              <a:t>&lt;/form&gt;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76677" y="6185567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https://judge.softuni.bg/Contests/Practice/Index/697#6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0132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Collections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446212" y="5754968"/>
            <a:ext cx="8938472" cy="719034"/>
          </a:xfrm>
        </p:spPr>
        <p:txBody>
          <a:bodyPr/>
          <a:lstStyle/>
          <a:p>
            <a:r>
              <a:rPr lang="en-US" dirty="0"/>
              <a:t>Arrays, Associative Arrays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4082" y="1371309"/>
            <a:ext cx="7620660" cy="3353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7331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Arrays</a:t>
            </a:r>
            <a:r>
              <a:rPr lang="en-US" dirty="0"/>
              <a:t> in PHP hold indexed sequence of values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Arrays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912814" y="1963368"/>
            <a:ext cx="10363198" cy="160310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dirty="0"/>
              <a:t>$towns =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array(</a:t>
            </a:r>
            <a:r>
              <a:rPr lang="en-US" sz="3000" dirty="0"/>
              <a:t>'Sofia', 'Plovdiv', 'Varna'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)</a:t>
            </a:r>
            <a:r>
              <a:rPr lang="en-US" sz="3000" dirty="0"/>
              <a:t>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dirty="0"/>
              <a:t>echo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$towns[0]</a:t>
            </a:r>
            <a:r>
              <a:rPr lang="en-US" sz="3000" dirty="0"/>
              <a:t> . "&lt;br&gt;\n";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//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Sofia</a:t>
            </a:r>
            <a:endParaRPr lang="en-US" sz="3000" dirty="0">
              <a:solidFill>
                <a:schemeClr val="tx2">
                  <a:lumMod val="75000"/>
                </a:schemeClr>
              </a:solidFill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dirty="0"/>
              <a:t>echo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implode</a:t>
            </a:r>
            <a:r>
              <a:rPr lang="en-US" sz="3000" dirty="0"/>
              <a:t>(", ", $towns);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//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Sofia, Plovdiv, Varna</a:t>
            </a:r>
            <a:endParaRPr lang="en-US" sz="3000" dirty="0"/>
          </a:p>
        </p:txBody>
      </p:sp>
      <p:sp>
        <p:nvSpPr>
          <p:cNvPr id="7" name="Text Placeholder 5"/>
          <p:cNvSpPr txBox="1">
            <a:spLocks/>
          </p:cNvSpPr>
          <p:nvPr/>
        </p:nvSpPr>
        <p:spPr>
          <a:xfrm>
            <a:off x="912814" y="3886200"/>
            <a:ext cx="10363198" cy="252643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dirty="0"/>
              <a:t>$nums =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[</a:t>
            </a:r>
            <a:r>
              <a:rPr lang="en-US" sz="3000" dirty="0"/>
              <a:t>10, 20, 30, 40, 50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]</a:t>
            </a:r>
            <a:r>
              <a:rPr lang="en-US" sz="3000" dirty="0"/>
              <a:t>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dirty="0"/>
              <a:t>for ($i = 0; $i &lt;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count(</a:t>
            </a:r>
            <a:r>
              <a:rPr lang="en-US" sz="3000" dirty="0"/>
              <a:t>$nums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)</a:t>
            </a:r>
            <a:r>
              <a:rPr lang="en-US" sz="3000" dirty="0"/>
              <a:t>; $i++)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dirty="0"/>
              <a:t>    $nums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[</a:t>
            </a:r>
            <a:r>
              <a:rPr lang="en-US" sz="3000" dirty="0"/>
              <a:t>$i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]</a:t>
            </a:r>
            <a:r>
              <a:rPr lang="en-US" sz="3000" dirty="0"/>
              <a:t> = $nums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[</a:t>
            </a:r>
            <a:r>
              <a:rPr lang="en-US" sz="3000" dirty="0"/>
              <a:t>$i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]</a:t>
            </a:r>
            <a:r>
              <a:rPr lang="en-US" sz="3000" dirty="0"/>
              <a:t> * 2;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dirty="0"/>
              <a:t>$nums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[]</a:t>
            </a:r>
            <a:r>
              <a:rPr lang="en-US" sz="3000" dirty="0"/>
              <a:t> = 1;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//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Add element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 1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to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 $num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000" dirty="0"/>
              <a:t>echo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implode</a:t>
            </a:r>
            <a:r>
              <a:rPr lang="en-US" sz="3000" dirty="0"/>
              <a:t>(", ", $nums);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//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20, 40, 60, 80, 100, 1</a:t>
            </a:r>
          </a:p>
        </p:txBody>
      </p:sp>
    </p:spTree>
    <p:extLst>
      <p:ext uri="{BB962C8B-B14F-4D97-AF65-F5344CB8AC3E}">
        <p14:creationId xmlns:p14="http://schemas.microsoft.com/office/powerpoint/2010/main" val="1037449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PHP script that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sorts </a:t>
            </a:r>
            <a:r>
              <a:rPr lang="en-US" dirty="0"/>
              <a:t>the text lines from a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&lt;textarea&gt;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Sort Text Lines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4412" y="1828800"/>
            <a:ext cx="3293718" cy="4430092"/>
          </a:xfrm>
          <a:prstGeom prst="rect">
            <a:avLst/>
          </a:prstGeom>
        </p:spPr>
      </p:pic>
      <p:sp>
        <p:nvSpPr>
          <p:cNvPr id="7" name="Right Arrow 6"/>
          <p:cNvSpPr/>
          <p:nvPr/>
        </p:nvSpPr>
        <p:spPr>
          <a:xfrm>
            <a:off x="5865813" y="3853346"/>
            <a:ext cx="4572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0696" y="1828800"/>
            <a:ext cx="3293717" cy="443009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40764F1-7C98-411C-BFB5-52F48FC88565}"/>
              </a:ext>
            </a:extLst>
          </p:cNvPr>
          <p:cNvSpPr txBox="1"/>
          <p:nvPr/>
        </p:nvSpPr>
        <p:spPr>
          <a:xfrm>
            <a:off x="814416" y="6259812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5"/>
              </a:rPr>
              <a:t>https://judge.softuni.bg/Contests/Practice/Index/697#7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6042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Sort Text Lines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684214" y="1110714"/>
            <a:ext cx="10820398" cy="494672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72000" rIns="144000" bIns="72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dirty="0"/>
              <a:t>&lt;?php $sortedLines = "";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dirty="0"/>
              <a:t>  if (isset($_GET['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lines</a:t>
            </a:r>
            <a:r>
              <a:rPr lang="en-US" sz="2600" dirty="0"/>
              <a:t>']))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dirty="0"/>
              <a:t>    $lines = explode(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"\n"</a:t>
            </a:r>
            <a:r>
              <a:rPr lang="en-US" sz="2600" dirty="0"/>
              <a:t>, $_GET['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lines</a:t>
            </a:r>
            <a:r>
              <a:rPr lang="en-US" sz="2600" dirty="0"/>
              <a:t>']);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dirty="0"/>
              <a:t>    $lines = 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array_map</a:t>
            </a:r>
            <a:r>
              <a:rPr lang="en-US" sz="2600" dirty="0"/>
              <a:t>('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trim</a:t>
            </a:r>
            <a:r>
              <a:rPr lang="en-US" sz="2600" dirty="0"/>
              <a:t>', $lines); 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dirty="0"/>
              <a:t>    sort($lines, 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SORT_STRING</a:t>
            </a:r>
            <a:r>
              <a:rPr lang="en-US" sz="2600" dirty="0"/>
              <a:t>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dirty="0"/>
              <a:t>    $sortedLines = 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implode</a:t>
            </a:r>
            <a:r>
              <a:rPr lang="en-US" sz="2600" dirty="0"/>
              <a:t>(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"\n"</a:t>
            </a:r>
            <a:r>
              <a:rPr lang="en-US" sz="2600" dirty="0"/>
              <a:t>, $lines);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dirty="0"/>
              <a:t>  } ?&gt;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dirty="0"/>
              <a:t>&lt;form&gt;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dirty="0"/>
              <a:t>  &lt;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textarea</a:t>
            </a:r>
            <a:r>
              <a:rPr lang="en-US" sz="2600" dirty="0"/>
              <a:t> rows="10" name="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lines</a:t>
            </a:r>
            <a:r>
              <a:rPr lang="en-US" sz="2600" dirty="0"/>
              <a:t>"&gt;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&lt;?=</a:t>
            </a:r>
            <a:r>
              <a:rPr lang="en-US" sz="2600" dirty="0"/>
              <a:t> $sortedLines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dirty="0"/>
              <a:t>      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?&gt;</a:t>
            </a:r>
            <a:r>
              <a:rPr lang="en-US" sz="2600" dirty="0"/>
              <a:t>&lt;/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textarea</a:t>
            </a:r>
            <a:r>
              <a:rPr lang="en-US" sz="2600" dirty="0"/>
              <a:t>&gt; &lt;br&gt;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dirty="0"/>
              <a:t>  &lt;input type="</a:t>
            </a:r>
            <a:r>
              <a:rPr lang="en-US" sz="2600" dirty="0">
                <a:solidFill>
                  <a:schemeClr val="tx2">
                    <a:lumMod val="75000"/>
                  </a:schemeClr>
                </a:solidFill>
              </a:rPr>
              <a:t>submit</a:t>
            </a:r>
            <a:r>
              <a:rPr lang="en-US" sz="2600" dirty="0"/>
              <a:t>" value="Sort"&gt;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dirty="0"/>
              <a:t>&lt;/form&gt;</a:t>
            </a:r>
          </a:p>
        </p:txBody>
      </p:sp>
      <p:sp>
        <p:nvSpPr>
          <p:cNvPr id="7" name="AutoShape 7"/>
          <p:cNvSpPr>
            <a:spLocks noChangeArrowheads="1"/>
          </p:cNvSpPr>
          <p:nvPr/>
        </p:nvSpPr>
        <p:spPr bwMode="auto">
          <a:xfrm>
            <a:off x="8006927" y="4833361"/>
            <a:ext cx="3650085" cy="1311279"/>
          </a:xfrm>
          <a:prstGeom prst="wedgeRoundRectCallout">
            <a:avLst>
              <a:gd name="adj1" fmla="val -70772"/>
              <a:gd name="adj2" fmla="val -54901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Never put space  between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&lt;textarea&gt;</a:t>
            </a: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and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&lt;/textarea&gt;</a:t>
            </a:r>
          </a:p>
        </p:txBody>
      </p:sp>
      <p:sp>
        <p:nvSpPr>
          <p:cNvPr id="8" name="AutoShape 7"/>
          <p:cNvSpPr>
            <a:spLocks noChangeArrowheads="1"/>
          </p:cNvSpPr>
          <p:nvPr/>
        </p:nvSpPr>
        <p:spPr bwMode="auto">
          <a:xfrm>
            <a:off x="7292178" y="304800"/>
            <a:ext cx="3602834" cy="1336152"/>
          </a:xfrm>
          <a:prstGeom prst="wedgeRoundRectCallout">
            <a:avLst>
              <a:gd name="adj1" fmla="val -73067"/>
              <a:gd name="adj2" fmla="val 72031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dirty="0"/>
              <a:t>Split by new line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"\n"</a:t>
            </a: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. Warning: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'\n'</a:t>
            </a: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does not work!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itchFamily="49" charset="0"/>
            </a:endParaRPr>
          </a:p>
        </p:txBody>
      </p:sp>
      <p:sp>
        <p:nvSpPr>
          <p:cNvPr id="9" name="AutoShape 7"/>
          <p:cNvSpPr>
            <a:spLocks noChangeArrowheads="1"/>
          </p:cNvSpPr>
          <p:nvPr/>
        </p:nvSpPr>
        <p:spPr bwMode="auto">
          <a:xfrm>
            <a:off x="8471020" y="2882111"/>
            <a:ext cx="3309803" cy="585801"/>
          </a:xfrm>
          <a:prstGeom prst="wedgeRoundRectCallout">
            <a:avLst>
              <a:gd name="adj1" fmla="val -111790"/>
              <a:gd name="adj2" fmla="val -25809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Sort as </a:t>
            </a:r>
            <a:r>
              <a:rPr lang="en-US" sz="2800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string</a:t>
            </a: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values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itchFamily="49" charset="0"/>
            </a:endParaRPr>
          </a:p>
        </p:txBody>
      </p:sp>
      <p:sp>
        <p:nvSpPr>
          <p:cNvPr id="11" name="AutoShape 7"/>
          <p:cNvSpPr>
            <a:spLocks noChangeArrowheads="1"/>
          </p:cNvSpPr>
          <p:nvPr/>
        </p:nvSpPr>
        <p:spPr bwMode="auto">
          <a:xfrm>
            <a:off x="8809023" y="1809344"/>
            <a:ext cx="2971800" cy="890051"/>
          </a:xfrm>
          <a:prstGeom prst="wedgeRoundRectCallout">
            <a:avLst>
              <a:gd name="adj1" fmla="val -77487"/>
              <a:gd name="adj2" fmla="val 40713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dirty="0"/>
              <a:t>Remove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\r</a:t>
            </a:r>
            <a:r>
              <a:rPr lang="en-US" sz="2800" dirty="0"/>
              <a:t> and spaces when exist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itchFamily="49" charset="0"/>
            </a:endParaRPr>
          </a:p>
        </p:txBody>
      </p:sp>
      <p:sp>
        <p:nvSpPr>
          <p:cNvPr id="13" name="AutoShape 7"/>
          <p:cNvSpPr>
            <a:spLocks noChangeArrowheads="1"/>
          </p:cNvSpPr>
          <p:nvPr/>
        </p:nvSpPr>
        <p:spPr bwMode="auto">
          <a:xfrm>
            <a:off x="6483274" y="3677056"/>
            <a:ext cx="4640338" cy="585801"/>
          </a:xfrm>
          <a:prstGeom prst="wedgeRoundRectCallout">
            <a:avLst>
              <a:gd name="adj1" fmla="val -56050"/>
              <a:gd name="adj2" fmla="val -54039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Warning: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Consolas" pitchFamily="49" charset="0"/>
              </a:rPr>
              <a:t>'\n'</a:t>
            </a: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will not work!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itchFamily="49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76677" y="6185567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https://judge.softuni.bg/Contests/Practice/Index/697#7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4083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1" grpId="0" animBg="1"/>
      <p:bldP spid="13" grpId="0" animBg="1"/>
      <p:bldP spid="14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Associative Arrays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570355"/>
          </a:xfrm>
        </p:spPr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Associative arrays</a:t>
            </a:r>
            <a:r>
              <a:rPr lang="en-US" dirty="0"/>
              <a:t> in PHP hold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{key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sym typeface="Wingdings" panose="05000000000000000000" pitchFamily="2" charset="2"/>
              </a:rPr>
              <a:t>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sym typeface="Wingdings" panose="05000000000000000000" pitchFamily="2" charset="2"/>
              </a:rPr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sym typeface="Wingdings" panose="05000000000000000000" pitchFamily="2" charset="2"/>
              </a:rPr>
              <a:t>value}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 pairs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6" name="Text Placeholder 5"/>
          <p:cNvSpPr txBox="1">
            <a:spLocks/>
          </p:cNvSpPr>
          <p:nvPr/>
        </p:nvSpPr>
        <p:spPr>
          <a:xfrm>
            <a:off x="836614" y="1963368"/>
            <a:ext cx="10515598" cy="448389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dirty="0"/>
              <a:t>$ages =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[</a:t>
            </a:r>
            <a:r>
              <a:rPr lang="en-US" sz="2800" dirty="0"/>
              <a:t>"Nakov"</a:t>
            </a:r>
            <a:r>
              <a:rPr lang="en-US" sz="2800" dirty="0">
                <a:latin typeface="+mn-lt"/>
              </a:rPr>
              <a:t>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=&gt;</a:t>
            </a:r>
            <a:r>
              <a:rPr lang="en-US" sz="2800" dirty="0">
                <a:latin typeface="+mn-lt"/>
              </a:rPr>
              <a:t> </a:t>
            </a:r>
            <a:r>
              <a:rPr lang="en-US" sz="2800" dirty="0"/>
              <a:t>25, "Maria"</a:t>
            </a:r>
            <a:r>
              <a:rPr lang="en-US" sz="2800" dirty="0">
                <a:latin typeface="+mn-lt"/>
              </a:rPr>
              <a:t>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=&gt;</a:t>
            </a:r>
            <a:r>
              <a:rPr lang="en-US" sz="2800" dirty="0">
                <a:latin typeface="+mn-lt"/>
              </a:rPr>
              <a:t> </a:t>
            </a:r>
            <a:r>
              <a:rPr lang="en-US" sz="2800" dirty="0"/>
              <a:t>22, "George"</a:t>
            </a:r>
            <a:r>
              <a:rPr lang="en-US" sz="2800" dirty="0">
                <a:latin typeface="+mn-lt"/>
              </a:rPr>
              <a:t>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=&gt;</a:t>
            </a:r>
            <a:r>
              <a:rPr lang="en-US" sz="2800" dirty="0">
                <a:latin typeface="+mn-lt"/>
              </a:rPr>
              <a:t> </a:t>
            </a:r>
            <a:r>
              <a:rPr lang="en-US" sz="2800" dirty="0"/>
              <a:t>12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]</a:t>
            </a:r>
            <a:r>
              <a:rPr lang="en-US" sz="2800" dirty="0"/>
              <a:t>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dirty="0"/>
              <a:t>echo $ages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[</a:t>
            </a:r>
            <a:r>
              <a:rPr lang="en-US" sz="2800" dirty="0"/>
              <a:t>'Nakov'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]</a:t>
            </a:r>
            <a:r>
              <a:rPr lang="en-US" sz="2800" dirty="0"/>
              <a:t> . "&lt;br&gt;\n";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// 25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dirty="0"/>
              <a:t>$ages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[</a:t>
            </a:r>
            <a:r>
              <a:rPr lang="en-US" sz="2800" dirty="0"/>
              <a:t>'Kiro'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]</a:t>
            </a:r>
            <a:r>
              <a:rPr lang="en-US" sz="2800" dirty="0"/>
              <a:t> = 15;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//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Add new key-value pair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dirty="0"/>
              <a:t>$ages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[</a:t>
            </a:r>
            <a:r>
              <a:rPr lang="en-US" sz="2800" dirty="0"/>
              <a:t>'Nakov'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]</a:t>
            </a:r>
            <a:r>
              <a:rPr lang="en-US" sz="2800" dirty="0"/>
              <a:t> = 26;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//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Change existing value for given key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dirty="0"/>
              <a:t>unset($ages['George']);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//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Delete existing key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dirty="0"/>
              <a:t>$ages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[</a:t>
            </a:r>
            <a:r>
              <a:rPr lang="en-US" sz="2800" dirty="0"/>
              <a:t>'Maria'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]</a:t>
            </a:r>
            <a:r>
              <a:rPr lang="en-US" sz="2800" dirty="0"/>
              <a:t> = 'no age';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//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Mixing types is allowed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foreach</a:t>
            </a:r>
            <a:r>
              <a:rPr lang="en-US" sz="2800" dirty="0"/>
              <a:t> ($ages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as</a:t>
            </a:r>
            <a:r>
              <a:rPr lang="en-US" sz="2800" dirty="0"/>
              <a:t> $name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=&gt;</a:t>
            </a:r>
            <a:r>
              <a:rPr lang="en-US" sz="2800" dirty="0"/>
              <a:t> $age) {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dirty="0"/>
              <a:t>    echo "Name: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$name</a:t>
            </a:r>
            <a:r>
              <a:rPr lang="en-US" sz="2800" dirty="0"/>
              <a:t>, age: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$age</a:t>
            </a:r>
            <a:r>
              <a:rPr lang="en-US" sz="2800" dirty="0"/>
              <a:t>&lt;br&gt;\n";</a:t>
            </a:r>
          </a:p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80320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300" dirty="0">
                <a:solidFill>
                  <a:schemeClr val="tx2">
                    <a:lumMod val="75000"/>
                  </a:schemeClr>
                </a:solidFill>
              </a:rPr>
              <a:t>Strings</a:t>
            </a:r>
            <a:r>
              <a:rPr lang="en-US" sz="3300" dirty="0"/>
              <a:t> in PHP hold a sequence of </a:t>
            </a:r>
            <a:r>
              <a:rPr lang="en-US" sz="3300" dirty="0">
                <a:solidFill>
                  <a:schemeClr val="tx2">
                    <a:lumMod val="75000"/>
                  </a:schemeClr>
                </a:solidFill>
              </a:rPr>
              <a:t>non-Unicode</a:t>
            </a:r>
            <a:r>
              <a:rPr lang="en-US" sz="3300" dirty="0"/>
              <a:t> characters (bytes)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Strings in PHP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61694" y="1976974"/>
            <a:ext cx="10666718" cy="224676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$lang =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PHP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$str =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 love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$lang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&lt;br&gt;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\n"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echo $str;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I love PHP&lt;br&gt;</a:t>
            </a:r>
          </a:p>
          <a:p>
            <a:pPr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$broken =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 love $lang&lt;br&gt;\n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echo $broken;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I love $lang&lt;br&gt;\n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61694" y="4532293"/>
            <a:ext cx="10666718" cy="1815882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$tokens = explode(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PHP,,,, SQL, HTML, Java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$tokens = array_filter(array_map('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trim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', $tokens));</a:t>
            </a:r>
          </a:p>
          <a:p>
            <a:pPr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echo strtolower(implode(' - ', $tokens));</a:t>
            </a:r>
          </a:p>
          <a:p>
            <a:pPr>
              <a:spcAft>
                <a:spcPts val="0"/>
              </a:spcAft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php - sql - html - java</a:t>
            </a:r>
          </a:p>
        </p:txBody>
      </p:sp>
    </p:spTree>
    <p:extLst>
      <p:ext uri="{BB962C8B-B14F-4D97-AF65-F5344CB8AC3E}">
        <p14:creationId xmlns:p14="http://schemas.microsoft.com/office/powerpoint/2010/main" val="47769802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Write a PHP script to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extract</a:t>
            </a:r>
            <a:r>
              <a:rPr lang="en-US" sz="3200" dirty="0"/>
              <a:t> all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capital-case words </a:t>
            </a:r>
            <a:r>
              <a:rPr lang="en-US" sz="3200" dirty="0"/>
              <a:t>from an array of strings. All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non-letter</a:t>
            </a:r>
            <a:r>
              <a:rPr lang="en-US" sz="3200" dirty="0"/>
              <a:t> chars are considered separators.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Extract Capital-Case Words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84214" y="2497586"/>
            <a:ext cx="10820398" cy="1815882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We start by HTML, CSS, JavaScript, JSON and REST.</a:t>
            </a:r>
          </a:p>
          <a:p>
            <a:pPr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Later we touch some PHP, MySQL and SQL.</a:t>
            </a:r>
          </a:p>
          <a:p>
            <a:pPr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Later we play with C#, EF, SQL Server and ASP.NET MVC.</a:t>
            </a:r>
          </a:p>
          <a:p>
            <a:pPr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Finally, we touch some Java, Hibernate and Spring.MVC.</a:t>
            </a:r>
            <a:endParaRPr lang="it-IT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684214" y="4989493"/>
            <a:ext cx="10820398" cy="95410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HTML, CSS, JSON, REST, PHP, SQL, C, EF, SQL, ASP, NET, MVC, MVC</a:t>
            </a:r>
            <a:endParaRPr lang="it-IT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0" name="Down Arrow 9"/>
          <p:cNvSpPr/>
          <p:nvPr/>
        </p:nvSpPr>
        <p:spPr>
          <a:xfrm>
            <a:off x="5930763" y="4483950"/>
            <a:ext cx="324122" cy="36659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2D06BF8-B190-4B94-BA40-5E2B85311317}"/>
              </a:ext>
            </a:extLst>
          </p:cNvPr>
          <p:cNvSpPr txBox="1"/>
          <p:nvPr/>
        </p:nvSpPr>
        <p:spPr>
          <a:xfrm>
            <a:off x="816004" y="6211112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https://judge.softuni.bg/Contests/Practice/Index/697#8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398914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Extract Capital-Case Words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85494" y="1012647"/>
            <a:ext cx="10819118" cy="5093702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if (isset($_GET['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text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'])) {</a:t>
            </a:r>
          </a:p>
          <a:p>
            <a:pPr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$text = $_GET['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text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'];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preg_match_all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('/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\w+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/', $text, $words);</a:t>
            </a:r>
          </a:p>
          <a:p>
            <a:pPr>
              <a:spcAft>
                <a:spcPts val="360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$words = $words[0];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$upperWords =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array_filter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($words, function($word)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return strtoupper($word) == $word;</a:t>
            </a:r>
          </a:p>
          <a:p>
            <a:pPr>
              <a:spcAft>
                <a:spcPts val="60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  <a:p>
            <a:pPr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echo implode(', ', $upperWords);</a:t>
            </a:r>
          </a:p>
          <a:p>
            <a:pPr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>
              <a:spcAft>
                <a:spcPts val="0"/>
              </a:spcAft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TODO: make HTML form holding &lt;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textarea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name=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"text"&gt;</a:t>
            </a:r>
          </a:p>
        </p:txBody>
      </p:sp>
      <p:sp>
        <p:nvSpPr>
          <p:cNvPr id="10" name="AutoShape 25"/>
          <p:cNvSpPr>
            <a:spLocks noChangeArrowheads="1"/>
          </p:cNvSpPr>
          <p:nvPr/>
        </p:nvSpPr>
        <p:spPr bwMode="auto">
          <a:xfrm>
            <a:off x="6236302" y="968194"/>
            <a:ext cx="5486400" cy="1058679"/>
          </a:xfrm>
          <a:prstGeom prst="wedgeRoundRectCallout">
            <a:avLst>
              <a:gd name="adj1" fmla="val -62791"/>
              <a:gd name="adj2" fmla="val 61319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Extract all non-empty sequences of letters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\w+</a:t>
            </a:r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 in new array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$words</a:t>
            </a:r>
            <a:endParaRPr lang="bg-BG" sz="28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11" name="AutoShape 25"/>
          <p:cNvSpPr>
            <a:spLocks noChangeArrowheads="1"/>
          </p:cNvSpPr>
          <p:nvPr/>
        </p:nvSpPr>
        <p:spPr bwMode="auto">
          <a:xfrm>
            <a:off x="5450653" y="2438400"/>
            <a:ext cx="5672959" cy="961785"/>
          </a:xfrm>
          <a:prstGeom prst="wedgeRoundRectCallout">
            <a:avLst>
              <a:gd name="adj1" fmla="val -56963"/>
              <a:gd name="adj2" fmla="val 1594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$words</a:t>
            </a:r>
            <a:r>
              <a:rPr lang="en-US" sz="2800" dirty="0">
                <a:solidFill>
                  <a:srgbClr val="FFFFFF"/>
                </a:solidFill>
              </a:rPr>
              <a:t> </a:t>
            </a:r>
            <a:r>
              <a:rPr lang="en-US" sz="2800" dirty="0">
                <a:solidFill>
                  <a:srgbClr val="FFFFFF"/>
                </a:solidFill>
                <a:sym typeface="Wingdings" panose="05000000000000000000" pitchFamily="2" charset="2"/>
              </a:rPr>
              <a:t>is an</a:t>
            </a:r>
            <a:r>
              <a:rPr lang="en-US" sz="2800" dirty="0">
                <a:solidFill>
                  <a:srgbClr val="FFFFFF"/>
                </a:solidFill>
              </a:rPr>
              <a:t> array of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RegEx groups</a:t>
            </a:r>
          </a:p>
          <a:p>
            <a:pPr algn="ctr"/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$words[0]</a:t>
            </a:r>
            <a:r>
              <a:rPr lang="en-US" sz="2800" dirty="0">
                <a:solidFill>
                  <a:srgbClr val="FFFFFF"/>
                </a:solidFill>
              </a:rPr>
              <a:t> is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</a:rPr>
              <a:t>group 0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’s matches</a:t>
            </a:r>
            <a:endParaRPr lang="bg-BG" sz="2800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16004" y="6211112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https://judge.softuni.bg/Contests/Practice/Index/697#8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21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Classes and Objects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60412" y="990600"/>
            <a:ext cx="10666718" cy="544149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 Student</a:t>
            </a:r>
          </a:p>
          <a:p>
            <a:pPr>
              <a:lnSpc>
                <a:spcPct val="90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>
              <a:lnSpc>
                <a:spcPct val="90000"/>
              </a:lnSpc>
              <a:spcAft>
                <a:spcPts val="0"/>
              </a:spcAft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protected $name;</a:t>
            </a:r>
          </a:p>
          <a:p>
            <a:pPr>
              <a:lnSpc>
                <a:spcPct val="90000"/>
              </a:lnSpc>
              <a:spcAft>
                <a:spcPts val="0"/>
              </a:spcAft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protected $age;</a:t>
            </a:r>
          </a:p>
          <a:p>
            <a:pPr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function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__construct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($name, $age)</a:t>
            </a:r>
          </a:p>
          <a:p>
            <a:pPr>
              <a:lnSpc>
                <a:spcPct val="90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{</a:t>
            </a:r>
          </a:p>
          <a:p>
            <a:pPr>
              <a:lnSpc>
                <a:spcPct val="90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$this-&gt;name = $name;</a:t>
            </a:r>
          </a:p>
          <a:p>
            <a:pPr>
              <a:lnSpc>
                <a:spcPct val="90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$this-&gt;age = $age;</a:t>
            </a:r>
          </a:p>
          <a:p>
            <a:pPr>
              <a:lnSpc>
                <a:spcPct val="90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public function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__toString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</a:t>
            </a:r>
          </a:p>
          <a:p>
            <a:pPr>
              <a:lnSpc>
                <a:spcPct val="90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{</a:t>
            </a:r>
          </a:p>
          <a:p>
            <a:pPr>
              <a:lnSpc>
                <a:spcPct val="90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return "Name: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$this-&gt;name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Age: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$this-&gt;age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";</a:t>
            </a:r>
          </a:p>
          <a:p>
            <a:pPr>
              <a:lnSpc>
                <a:spcPct val="90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</p:txBody>
      </p:sp>
    </p:spTree>
    <p:extLst>
      <p:ext uri="{BB962C8B-B14F-4D97-AF65-F5344CB8AC3E}">
        <p14:creationId xmlns:p14="http://schemas.microsoft.com/office/powerpoint/2010/main" val="29460562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625176" y="4953000"/>
            <a:ext cx="8938472" cy="820600"/>
          </a:xfrm>
        </p:spPr>
        <p:txBody>
          <a:bodyPr/>
          <a:lstStyle/>
          <a:p>
            <a:r>
              <a:rPr lang="en-US" dirty="0"/>
              <a:t>What is PHP?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760200" y="6524625"/>
            <a:ext cx="428625" cy="196850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862560">
            <a:off x="9723108" y="1919566"/>
            <a:ext cx="184730" cy="31547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endParaRPr lang="en-US" sz="199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026" name="Picture 2" descr="Image result for php 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5641" y="1453969"/>
            <a:ext cx="5486400" cy="2906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156480">
            <a:off x="8533591" y="2457459"/>
            <a:ext cx="839592" cy="1545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27393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Classes and Objects (2)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61694" y="1223948"/>
            <a:ext cx="10666718" cy="5024452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public function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getName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</a:t>
            </a:r>
          </a:p>
          <a:p>
            <a:pPr>
              <a:lnSpc>
                <a:spcPct val="110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{ return $this-&gt;name; }</a:t>
            </a:r>
          </a:p>
          <a:p>
            <a:pPr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public function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setName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($name)</a:t>
            </a:r>
          </a:p>
          <a:p>
            <a:pPr>
              <a:lnSpc>
                <a:spcPct val="110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{ return $this-&gt;name = $name; }</a:t>
            </a:r>
          </a:p>
          <a:p>
            <a:pPr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public function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getAge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</a:t>
            </a:r>
          </a:p>
          <a:p>
            <a:pPr>
              <a:lnSpc>
                <a:spcPct val="110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{ return $this-&gt;age; }</a:t>
            </a:r>
          </a:p>
          <a:p>
            <a:pPr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public function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setAge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($age)</a:t>
            </a:r>
          </a:p>
          <a:p>
            <a:pPr>
              <a:lnSpc>
                <a:spcPct val="110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{ return $this-&gt;age = $age; }</a:t>
            </a:r>
          </a:p>
          <a:p>
            <a:pPr>
              <a:lnSpc>
                <a:spcPct val="110000"/>
              </a:lnSpc>
              <a:spcAft>
                <a:spcPts val="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90723317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41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3" y="1151121"/>
            <a:ext cx="8222705" cy="5570355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10000"/>
              </a:lnSpc>
            </a:pPr>
            <a:r>
              <a:rPr lang="en-US" sz="3200" dirty="0"/>
              <a:t>PHP is a server-side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scripting</a:t>
            </a:r>
            <a:r>
              <a:rPr lang="en-US" sz="3200" dirty="0"/>
              <a:t> language</a:t>
            </a:r>
          </a:p>
          <a:p>
            <a:pPr>
              <a:lnSpc>
                <a:spcPct val="110000"/>
              </a:lnSpc>
            </a:pPr>
            <a:r>
              <a:rPr lang="en-US" sz="3200" dirty="0"/>
              <a:t>Variables are prefixed by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$</a:t>
            </a:r>
            <a:r>
              <a:rPr lang="en-US" sz="3200" dirty="0"/>
              <a:t>, not declared</a:t>
            </a:r>
          </a:p>
          <a:p>
            <a:pPr>
              <a:lnSpc>
                <a:spcPct val="110000"/>
              </a:lnSpc>
            </a:pPr>
            <a:r>
              <a:rPr lang="en-US" sz="3200" dirty="0"/>
              <a:t>PHP supports classical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if</a:t>
            </a:r>
            <a:r>
              <a:rPr lang="en-US" sz="3200" dirty="0"/>
              <a:t>-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else</a:t>
            </a:r>
            <a:r>
              <a:rPr lang="en-US" sz="3200" dirty="0"/>
              <a:t> statements</a:t>
            </a:r>
          </a:p>
          <a:p>
            <a:pPr>
              <a:lnSpc>
                <a:spcPct val="110000"/>
              </a:lnSpc>
            </a:pPr>
            <a:r>
              <a:rPr lang="en-US" sz="3200" dirty="0"/>
              <a:t>PHP supports classical loop structures:</a:t>
            </a:r>
          </a:p>
          <a:p>
            <a:pPr lvl="1">
              <a:lnSpc>
                <a:spcPct val="110000"/>
              </a:lnSpc>
            </a:pP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while</a:t>
            </a:r>
            <a:r>
              <a:rPr lang="en-US" sz="2800" dirty="0"/>
              <a:t> ,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do</a:t>
            </a:r>
            <a:r>
              <a:rPr lang="en-US" sz="2800" dirty="0"/>
              <a:t>-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while</a:t>
            </a:r>
            <a:r>
              <a:rPr lang="en-US" sz="2800" dirty="0"/>
              <a:t> ,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for</a:t>
            </a:r>
            <a:r>
              <a:rPr lang="en-US" sz="2800" dirty="0"/>
              <a:t>,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foreach</a:t>
            </a:r>
          </a:p>
          <a:p>
            <a:pPr>
              <a:lnSpc>
                <a:spcPct val="110000"/>
              </a:lnSpc>
            </a:pPr>
            <a:r>
              <a:rPr lang="en-US" sz="3200" dirty="0"/>
              <a:t>HTML forms send data as HTTP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3200" dirty="0"/>
              <a:t> request</a:t>
            </a:r>
          </a:p>
          <a:p>
            <a:pPr lvl="1">
              <a:lnSpc>
                <a:spcPct val="110000"/>
              </a:lnSpc>
            </a:pPr>
            <a:r>
              <a:rPr lang="en-US" sz="3000" dirty="0"/>
              <a:t>Access HTTP GET parameters from PHP using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$_GET['param_name']</a:t>
            </a:r>
          </a:p>
          <a:p>
            <a:pPr>
              <a:lnSpc>
                <a:spcPct val="110000"/>
              </a:lnSpc>
            </a:pPr>
            <a:r>
              <a:rPr lang="en-US" sz="3000" noProof="1"/>
              <a:t>PHP Supports classic collections and constructions</a:t>
            </a:r>
          </a:p>
          <a:p>
            <a:pPr lvl="1">
              <a:lnSpc>
                <a:spcPct val="110000"/>
              </a:lnSpc>
            </a:pPr>
            <a:r>
              <a:rPr lang="en-US" sz="2800" noProof="1"/>
              <a:t>Functions, arrays, associative arrays, classes</a:t>
            </a:r>
          </a:p>
          <a:p>
            <a:pPr lvl="1">
              <a:lnSpc>
                <a:spcPct val="110000"/>
              </a:lnSpc>
            </a:pPr>
            <a:endParaRPr lang="en-US" sz="3000" noProof="1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pic>
        <p:nvPicPr>
          <p:cNvPr id="7" name="Picture 2" descr="C:\Users\Ivan\Desktop\elements_presentations\summary_pic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6612" y="1539839"/>
            <a:ext cx="2843366" cy="21093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Original ElePHPant 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61148" y="4288080"/>
            <a:ext cx="2743200" cy="1884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2408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PHP: Syntax, Basic Web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29384" y="6400802"/>
            <a:ext cx="10482604" cy="363552"/>
          </a:xfrm>
        </p:spPr>
        <p:txBody>
          <a:bodyPr/>
          <a:lstStyle/>
          <a:p>
            <a:r>
              <a:rPr lang="en-US" dirty="0">
                <a:hlinkClick r:id="rId3"/>
              </a:rPr>
              <a:t>https://softuni.bg/courses/software-technologies</a:t>
            </a:r>
            <a:endParaRPr lang="en-US" dirty="0"/>
          </a:p>
        </p:txBody>
      </p:sp>
      <p:pic>
        <p:nvPicPr>
          <p:cNvPr id="13" name="Picture 12">
            <a:hlinkClick r:id="rId4"/>
          </p:cNvPr>
          <p:cNvPicPr>
            <a:picLocks noChangeAspect="1"/>
          </p:cNvPicPr>
          <p:nvPr/>
        </p:nvPicPr>
        <p:blipFill rotWithShape="1">
          <a:blip r:embed="rId5"/>
          <a:srcRect l="-16203" r="-16203"/>
          <a:stretch/>
        </p:blipFill>
        <p:spPr>
          <a:xfrm>
            <a:off x="303212" y="1246226"/>
            <a:ext cx="2763622" cy="957764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14" name="Picture 13">
            <a:hlinkClick r:id="rId6"/>
          </p:cNvPr>
          <p:cNvPicPr>
            <a:picLocks noChangeAspect="1"/>
          </p:cNvPicPr>
          <p:nvPr/>
        </p:nvPicPr>
        <p:blipFill rotWithShape="1">
          <a:blip r:embed="rId7"/>
          <a:srcRect l="-5908" r="-5908"/>
          <a:stretch/>
        </p:blipFill>
        <p:spPr>
          <a:xfrm>
            <a:off x="3787285" y="1254944"/>
            <a:ext cx="2763621" cy="949046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16" name="Picture 15">
            <a:hlinkClick r:id="rId8"/>
          </p:cNvPr>
          <p:cNvPicPr>
            <a:picLocks noChangeAspect="1"/>
          </p:cNvPicPr>
          <p:nvPr/>
        </p:nvPicPr>
        <p:blipFill rotWithShape="1">
          <a:blip r:embed="rId9"/>
          <a:srcRect l="-25003" r="-25003"/>
          <a:stretch/>
        </p:blipFill>
        <p:spPr>
          <a:xfrm>
            <a:off x="7271357" y="4002018"/>
            <a:ext cx="4614255" cy="949046"/>
          </a:xfrm>
          <a:prstGeom prst="roundRect">
            <a:avLst>
              <a:gd name="adj" fmla="val 2953"/>
            </a:avLst>
          </a:prstGeom>
          <a:solidFill>
            <a:schemeClr val="tx1"/>
          </a:solidFill>
        </p:spPr>
      </p:pic>
      <p:pic>
        <p:nvPicPr>
          <p:cNvPr id="17" name="Picture 16">
            <a:hlinkClick r:id="rId10"/>
          </p:cNvPr>
          <p:cNvPicPr>
            <a:picLocks noChangeAspect="1"/>
          </p:cNvPicPr>
          <p:nvPr/>
        </p:nvPicPr>
        <p:blipFill rotWithShape="1">
          <a:blip r:embed="rId11"/>
          <a:srcRect l="-705" r="-705"/>
          <a:stretch/>
        </p:blipFill>
        <p:spPr>
          <a:xfrm>
            <a:off x="7271357" y="5375554"/>
            <a:ext cx="4614255" cy="949046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18" name="Picture 17">
            <a:hlinkClick r:id="rId12"/>
          </p:cNvPr>
          <p:cNvPicPr>
            <a:picLocks noChangeAspect="1"/>
          </p:cNvPicPr>
          <p:nvPr/>
        </p:nvPicPr>
        <p:blipFill rotWithShape="1">
          <a:blip r:embed="rId13"/>
          <a:srcRect t="-66530" b="-59505"/>
          <a:stretch/>
        </p:blipFill>
        <p:spPr>
          <a:xfrm>
            <a:off x="7271357" y="2619763"/>
            <a:ext cx="4614255" cy="957764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20" name="Picture 19">
            <a:hlinkClick r:id="rId14"/>
          </p:cNvPr>
          <p:cNvPicPr>
            <a:picLocks noChangeAspect="1"/>
          </p:cNvPicPr>
          <p:nvPr/>
        </p:nvPicPr>
        <p:blipFill rotWithShape="1">
          <a:blip r:embed="rId15"/>
          <a:srcRect l="-14709" r="-14709"/>
          <a:stretch/>
        </p:blipFill>
        <p:spPr>
          <a:xfrm>
            <a:off x="303212" y="5375554"/>
            <a:ext cx="2763622" cy="949046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  <p:pic>
        <p:nvPicPr>
          <p:cNvPr id="21" name="Picture 20">
            <a:hlinkClick r:id="rId16"/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3787284" y="5375554"/>
            <a:ext cx="2763622" cy="949046"/>
          </a:xfrm>
          <a:prstGeom prst="roundRect">
            <a:avLst>
              <a:gd name="adj" fmla="val 3159"/>
            </a:avLst>
          </a:prstGeom>
        </p:spPr>
      </p:pic>
      <p:pic>
        <p:nvPicPr>
          <p:cNvPr id="24" name="Picture 23">
            <a:hlinkClick r:id="rId18"/>
          </p:cNvPr>
          <p:cNvPicPr>
            <a:picLocks noChangeAspect="1"/>
          </p:cNvPicPr>
          <p:nvPr/>
        </p:nvPicPr>
        <p:blipFill rotWithShape="1">
          <a:blip r:embed="rId19"/>
          <a:srcRect l="-9951" r="-9951"/>
          <a:stretch/>
        </p:blipFill>
        <p:spPr>
          <a:xfrm>
            <a:off x="7271357" y="1246226"/>
            <a:ext cx="4614254" cy="949046"/>
          </a:xfrm>
          <a:prstGeom prst="roundRect">
            <a:avLst>
              <a:gd name="adj" fmla="val 3159"/>
            </a:avLst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77569132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License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5570355"/>
          </a:xfrm>
        </p:spPr>
        <p:txBody>
          <a:bodyPr>
            <a:normAutofit/>
          </a:bodyPr>
          <a:lstStyle/>
          <a:p>
            <a:r>
              <a:rPr lang="en-US" dirty="0"/>
              <a:t>This course (slides, examples, demos, videos, homework, etc.)</a:t>
            </a:r>
            <a:br>
              <a:rPr lang="en-US" dirty="0"/>
            </a:br>
            <a:r>
              <a:rPr lang="en-US" dirty="0"/>
              <a:t>is licensed under 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>
                <a:hlinkClick r:id="rId3"/>
              </a:rPr>
              <a:t>Attribution-NonCommercial-ShareAlike</a:t>
            </a:r>
            <a:r>
              <a:rPr lang="en-US" dirty="0">
                <a:hlinkClick r:id="rId3"/>
              </a:rPr>
              <a:t> 4.0 International</a:t>
            </a:r>
            <a:r>
              <a:rPr lang="en-US" dirty="0"/>
              <a:t>" license</a:t>
            </a:r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43</a:t>
            </a:fld>
            <a:endParaRPr lang="en-US" dirty="0"/>
          </a:p>
        </p:txBody>
      </p:sp>
      <p:pic>
        <p:nvPicPr>
          <p:cNvPr id="8" name="Picture 4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322592" y="3700180"/>
            <a:ext cx="5540866" cy="193862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64741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Software University Foundation – </a:t>
            </a:r>
            <a:r>
              <a:rPr lang="en-US" sz="3200" noProof="1">
                <a:hlinkClick r:id="rId3"/>
              </a:rPr>
              <a:t>softuni.org</a:t>
            </a:r>
            <a:endParaRPr lang="en-US" sz="3200" noProof="1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@ 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endParaRPr lang="en-US" dirty="0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endParaRPr lang="en-US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/>
              <a:t>Software University Forums – </a:t>
            </a:r>
            <a:r>
              <a:rPr lang="en-US" dirty="0">
                <a:hlinkClick r:id="rId6"/>
              </a:rPr>
              <a:t>forum.softuni.bg</a:t>
            </a:r>
            <a:endParaRPr lang="en-US" noProof="1"/>
          </a:p>
        </p:txBody>
      </p:sp>
      <p:pic>
        <p:nvPicPr>
          <p:cNvPr id="9" name="Picture 8" title="Software University">
            <a:hlinkClick r:id="rId4"/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214" b="7214"/>
          <a:stretch/>
        </p:blipFill>
        <p:spPr>
          <a:xfrm>
            <a:off x="9659438" y="1303178"/>
            <a:ext cx="1834974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0" name="Picture 9" title="Software University Foundation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9457098" y="3136874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 title="Software University @ Facebook">
            <a:hlinkClick r:id="rId9"/>
          </p:cNvPr>
          <p:cNvPicPr>
            <a:picLocks noChangeAspect="1" noChangeArrowheads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5536" y="4267200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title="Software University - Forum">
            <a:hlinkClick r:id="rId6"/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  <p:pic>
        <p:nvPicPr>
          <p:cNvPr id="14" name="Picture 13">
            <a:hlinkClick r:id="rId4"/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813548" y="3098209"/>
            <a:ext cx="2286198" cy="249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2416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PHP (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</a:t>
            </a:r>
            <a:r>
              <a:rPr lang="en-US" dirty="0"/>
              <a:t>HP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</a:t>
            </a:r>
            <a:r>
              <a:rPr lang="en-US" dirty="0"/>
              <a:t>ypertext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</a:t>
            </a:r>
            <a:r>
              <a:rPr lang="en-US" dirty="0"/>
              <a:t>reprocessor)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Server-side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scripting language </a:t>
            </a:r>
            <a:r>
              <a:rPr lang="en-US" dirty="0"/>
              <a:t>for building dynamic Web sites</a:t>
            </a:r>
          </a:p>
          <a:p>
            <a:pPr>
              <a:lnSpc>
                <a:spcPct val="100000"/>
              </a:lnSpc>
            </a:pPr>
            <a:r>
              <a:rPr lang="en-US" dirty="0"/>
              <a:t>PHP code is embedded in HTML pages</a:t>
            </a:r>
            <a:endParaRPr lang="bg-BG" dirty="0"/>
          </a:p>
          <a:p>
            <a:pPr lvl="1">
              <a:lnSpc>
                <a:spcPct val="100000"/>
              </a:lnSpc>
            </a:pPr>
            <a:r>
              <a:rPr lang="en-US" dirty="0"/>
              <a:t>Rendered to HTML at the Web server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PHP?</a:t>
            </a:r>
          </a:p>
        </p:txBody>
      </p:sp>
      <p:pic>
        <p:nvPicPr>
          <p:cNvPr id="2053" name="Picture 5" descr="C:\Users\bubbles\Desktop\php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01640" y="3936298"/>
            <a:ext cx="2286000" cy="2286000"/>
          </a:xfrm>
          <a:prstGeom prst="rect">
            <a:avLst/>
          </a:prstGeom>
          <a:noFill/>
          <a:effectLst>
            <a:glow rad="63500">
              <a:schemeClr val="accent3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 Placeholder 5"/>
          <p:cNvSpPr txBox="1">
            <a:spLocks/>
          </p:cNvSpPr>
          <p:nvPr/>
        </p:nvSpPr>
        <p:spPr>
          <a:xfrm>
            <a:off x="912812" y="3810000"/>
            <a:ext cx="8305715" cy="258798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&lt;ul&gt;</a:t>
            </a:r>
          </a:p>
          <a:p>
            <a:pPr marL="0" lvl="1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&lt;?php 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for($i = 1; $i &lt;= 20; $i++) {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?&gt;</a:t>
            </a:r>
          </a:p>
          <a:p>
            <a:pPr marL="0" lvl="1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&lt;li&gt;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&lt;?=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$i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?&gt;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&lt;/li&gt;</a:t>
            </a:r>
          </a:p>
          <a:p>
            <a:pPr marL="0" lvl="1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&lt;?php 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?&gt;</a:t>
            </a:r>
          </a:p>
          <a:p>
            <a:pPr marL="0" lvl="1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&lt;/ul&gt;</a:t>
            </a:r>
          </a:p>
        </p:txBody>
      </p:sp>
      <p:sp>
        <p:nvSpPr>
          <p:cNvPr id="8" name="Text Placeholder 5"/>
          <p:cNvSpPr txBox="1">
            <a:spLocks/>
          </p:cNvSpPr>
          <p:nvPr/>
        </p:nvSpPr>
        <p:spPr>
          <a:xfrm>
            <a:off x="999898" y="3903640"/>
            <a:ext cx="914400" cy="51595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no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it-IT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AutoShape 7"/>
          <p:cNvSpPr>
            <a:spLocks noChangeArrowheads="1"/>
          </p:cNvSpPr>
          <p:nvPr/>
        </p:nvSpPr>
        <p:spPr bwMode="auto">
          <a:xfrm>
            <a:off x="4113212" y="5520147"/>
            <a:ext cx="2743200" cy="685800"/>
          </a:xfrm>
          <a:prstGeom prst="wedgeRoundRectCallout">
            <a:avLst>
              <a:gd name="adj1" fmla="val -63856"/>
              <a:gd name="adj2" fmla="val -58683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This is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PHP</a:t>
            </a: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code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itchFamily="49" charset="0"/>
            </a:endParaRPr>
          </a:p>
        </p:txBody>
      </p:sp>
      <p:sp>
        <p:nvSpPr>
          <p:cNvPr id="12" name="Text Placeholder 5"/>
          <p:cNvSpPr txBox="1">
            <a:spLocks/>
          </p:cNvSpPr>
          <p:nvPr/>
        </p:nvSpPr>
        <p:spPr>
          <a:xfrm>
            <a:off x="999898" y="5785794"/>
            <a:ext cx="1132114" cy="51595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no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it-IT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3" name="Text Placeholder 5"/>
          <p:cNvSpPr txBox="1">
            <a:spLocks/>
          </p:cNvSpPr>
          <p:nvPr/>
        </p:nvSpPr>
        <p:spPr>
          <a:xfrm>
            <a:off x="1421260" y="4346673"/>
            <a:ext cx="7492551" cy="53012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no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it-IT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0" name="AutoShape 7"/>
          <p:cNvSpPr>
            <a:spLocks noChangeArrowheads="1"/>
          </p:cNvSpPr>
          <p:nvPr/>
        </p:nvSpPr>
        <p:spPr bwMode="auto">
          <a:xfrm>
            <a:off x="2817812" y="3682646"/>
            <a:ext cx="2971800" cy="685800"/>
          </a:xfrm>
          <a:prstGeom prst="wedgeRoundRectCallout">
            <a:avLst>
              <a:gd name="adj1" fmla="val -71396"/>
              <a:gd name="adj2" fmla="val 22269"/>
              <a:gd name="adj3" fmla="val 16667"/>
            </a:avLst>
          </a:prstGeom>
          <a:solidFill>
            <a:srgbClr val="643F07">
              <a:alpha val="95000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lnSpc>
                <a:spcPts val="3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This is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HTML</a:t>
            </a:r>
            <a:r>
              <a:rPr lang="en-US" sz="2800" noProof="1">
                <a:solidFill>
                  <a:srgbClr val="F7FF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code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cs typeface="Consolas" pitchFamily="49" charset="0"/>
            </a:endParaRPr>
          </a:p>
        </p:txBody>
      </p:sp>
      <p:sp>
        <p:nvSpPr>
          <p:cNvPr id="14" name="Text Placeholder 5"/>
          <p:cNvSpPr txBox="1">
            <a:spLocks/>
          </p:cNvSpPr>
          <p:nvPr/>
        </p:nvSpPr>
        <p:spPr>
          <a:xfrm>
            <a:off x="2600099" y="4876800"/>
            <a:ext cx="1786844" cy="45130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no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it-IT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5" name="Text Placeholder 5"/>
          <p:cNvSpPr txBox="1">
            <a:spLocks/>
          </p:cNvSpPr>
          <p:nvPr/>
        </p:nvSpPr>
        <p:spPr>
          <a:xfrm>
            <a:off x="1778185" y="4855359"/>
            <a:ext cx="832800" cy="51595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no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it-IT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6" name="Text Placeholder 5"/>
          <p:cNvSpPr txBox="1">
            <a:spLocks/>
          </p:cNvSpPr>
          <p:nvPr/>
        </p:nvSpPr>
        <p:spPr>
          <a:xfrm>
            <a:off x="4384504" y="4855359"/>
            <a:ext cx="1024108" cy="51595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no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it-IT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7" name="Text Placeholder 5"/>
          <p:cNvSpPr txBox="1">
            <a:spLocks/>
          </p:cNvSpPr>
          <p:nvPr/>
        </p:nvSpPr>
        <p:spPr>
          <a:xfrm>
            <a:off x="1421260" y="5328106"/>
            <a:ext cx="1995265" cy="46808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no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endParaRPr lang="it-IT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8194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8" grpId="1" animBg="1"/>
      <p:bldP spid="11" grpId="0" animBg="1"/>
      <p:bldP spid="12" grpId="0" animBg="1"/>
      <p:bldP spid="12" grpId="1" animBg="1"/>
      <p:bldP spid="13" grpId="0" animBg="1"/>
      <p:bldP spid="10" grpId="0" animBg="1"/>
      <p:bldP spid="10" grpId="1" animBg="1"/>
      <p:bldP spid="14" grpId="0" animBg="1"/>
      <p:bldP spid="15" grpId="0" animBg="1"/>
      <p:bldP spid="15" grpId="1" animBg="1"/>
      <p:bldP spid="16" grpId="0" animBg="1"/>
      <p:bldP spid="16" grpId="1" animBg="1"/>
      <p:bldP spid="1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PHP script to print "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Hello PHP!</a:t>
            </a:r>
            <a:r>
              <a:rPr lang="en-US" dirty="0"/>
              <a:t>"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Hello PHP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76677" y="6172200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https://judge.softuni.bg/Contests/Practice/Index/697#0</a:t>
            </a: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855333" y="2062210"/>
            <a:ext cx="10478160" cy="2738390"/>
            <a:chOff x="855333" y="2062210"/>
            <a:chExt cx="10478160" cy="2738390"/>
          </a:xfrm>
        </p:grpSpPr>
        <p:sp>
          <p:nvSpPr>
            <p:cNvPr id="5" name="Text Placeholder 5"/>
            <p:cNvSpPr txBox="1">
              <a:spLocks/>
            </p:cNvSpPr>
            <p:nvPr/>
          </p:nvSpPr>
          <p:spPr>
            <a:xfrm>
              <a:off x="855333" y="2754298"/>
              <a:ext cx="10478160" cy="2046302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vert="horz" wrap="square" lIns="144000" tIns="108000" rIns="144000" bIns="108000" rtlCol="0">
              <a:spAutoFit/>
            </a:bodyPr>
            <a:lstStyle>
              <a:lvl1pPr inden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2B254"/>
                </a:buClr>
                <a:buSzPct val="100000"/>
                <a:buFont typeface="Wingdings" panose="05000000000000000000" pitchFamily="2" charset="2"/>
                <a:buNone/>
                <a:defRPr lang="en-US" b="1" noProof="1" smtClean="0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defRPr>
              </a:lvl1pPr>
              <a:lvl2pPr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Pct val="80000"/>
                <a:buFont typeface="Wingdings" panose="05000000000000000000" pitchFamily="2" charset="2"/>
                <a:buChar char="§"/>
                <a:defRPr sz="3200" b="0"/>
              </a:lvl2pPr>
              <a:lvl3pPr marL="914240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F9A1D"/>
                </a:buClr>
                <a:buSzPct val="80000"/>
                <a:buFont typeface="Wingdings" panose="05000000000000000000" pitchFamily="2" charset="2"/>
                <a:buChar char="§"/>
                <a:defRPr sz="3000" b="0"/>
              </a:lvl3pPr>
              <a:lvl4pPr marL="1218987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D9411"/>
                </a:buClr>
                <a:buSzPct val="80000"/>
                <a:buFont typeface="Wingdings" panose="05000000000000000000" pitchFamily="2" charset="2"/>
                <a:buChar char="§"/>
                <a:defRPr sz="2800" b="0"/>
              </a:lvl4pPr>
              <a:lvl5pPr marL="1523733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28D10"/>
                </a:buClr>
                <a:buSzPct val="80000"/>
                <a:buFont typeface="Wingdings" panose="05000000000000000000" pitchFamily="2" charset="2"/>
                <a:buChar char="§"/>
                <a:defRPr sz="2600" b="0"/>
              </a:lvl5pPr>
              <a:lvl6pPr marL="182848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6pPr>
              <a:lvl7pPr marL="2133227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7pPr>
              <a:lvl8pPr marL="2437972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8pPr>
              <a:lvl9pPr marL="274272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9pPr>
            </a:lstStyle>
            <a:p>
              <a:pPr marL="0" lvl="1" indent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2B254"/>
                </a:buClr>
                <a:buSzPct val="100000"/>
                <a:buNone/>
              </a:pPr>
              <a:r>
                <a:rPr lang="it-IT" sz="3600" b="1" noProof="1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&lt;?php</a:t>
              </a:r>
            </a:p>
            <a:p>
              <a:pPr marL="0" lvl="1" indent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2B254"/>
                </a:buClr>
                <a:buSzPct val="100000"/>
                <a:buNone/>
              </a:pPr>
              <a:r>
                <a:rPr lang="it-IT" sz="3600" b="1" noProof="1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   </a:t>
              </a:r>
              <a:r>
                <a:rPr lang="it-IT" sz="3600" b="1" noProof="1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echo</a:t>
              </a:r>
              <a:r>
                <a:rPr lang="it-IT" sz="3600" b="1" noProof="1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 "Hello, PHP!"</a:t>
              </a:r>
              <a:r>
                <a:rPr lang="it-IT" sz="3600" b="1" noProof="1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;</a:t>
              </a:r>
            </a:p>
            <a:p>
              <a:pPr marL="0" lvl="1" indent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2B254"/>
                </a:buClr>
                <a:buSzPct val="100000"/>
                <a:buNone/>
              </a:pPr>
              <a:r>
                <a:rPr lang="it-IT" sz="3600" b="1" noProof="1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?&gt;</a:t>
              </a:r>
            </a:p>
          </p:txBody>
        </p:sp>
        <p:sp>
          <p:nvSpPr>
            <p:cNvPr id="8" name="Text Placeholder 5"/>
            <p:cNvSpPr txBox="1">
              <a:spLocks/>
            </p:cNvSpPr>
            <p:nvPr/>
          </p:nvSpPr>
          <p:spPr>
            <a:xfrm>
              <a:off x="855333" y="2062210"/>
              <a:ext cx="10478160" cy="692085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0000"/>
              </a:schemeClr>
            </a:solidFill>
            <a:ln w="12700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vert="horz" wrap="square" lIns="144000" tIns="108000" rIns="144000" bIns="108000" rtlCol="0">
              <a:spAutoFit/>
            </a:bodyPr>
            <a:lstStyle>
              <a:lvl1pPr inden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2B254"/>
                </a:buClr>
                <a:buSzPct val="100000"/>
                <a:buFont typeface="Wingdings" panose="05000000000000000000" pitchFamily="2" charset="2"/>
                <a:buNone/>
                <a:defRPr lang="en-US" b="1" noProof="1" smtClean="0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defRPr>
              </a:lvl1pPr>
              <a:lvl2pPr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Pct val="80000"/>
                <a:buFont typeface="Wingdings" panose="05000000000000000000" pitchFamily="2" charset="2"/>
                <a:buChar char="§"/>
                <a:defRPr sz="3200" b="0"/>
              </a:lvl2pPr>
              <a:lvl3pPr marL="914240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F9A1D"/>
                </a:buClr>
                <a:buSzPct val="80000"/>
                <a:buFont typeface="Wingdings" panose="05000000000000000000" pitchFamily="2" charset="2"/>
                <a:buChar char="§"/>
                <a:defRPr sz="3000" b="0"/>
              </a:lvl3pPr>
              <a:lvl4pPr marL="1218987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D9411"/>
                </a:buClr>
                <a:buSzPct val="80000"/>
                <a:buFont typeface="Wingdings" panose="05000000000000000000" pitchFamily="2" charset="2"/>
                <a:buChar char="§"/>
                <a:defRPr sz="2800" b="0"/>
              </a:lvl4pPr>
              <a:lvl5pPr marL="1523733" indent="-231606">
                <a:lnSpc>
                  <a:spcPct val="105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E28D10"/>
                </a:buClr>
                <a:buSzPct val="80000"/>
                <a:buFont typeface="Wingdings" panose="05000000000000000000" pitchFamily="2" charset="2"/>
                <a:buChar char="§"/>
                <a:defRPr sz="2600" b="0"/>
              </a:lvl5pPr>
              <a:lvl6pPr marL="182848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6pPr>
              <a:lvl7pPr marL="2133227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/>
              </a:lvl7pPr>
              <a:lvl8pPr marL="2437972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8pPr>
              <a:lvl9pPr marL="2742720" indent="-231606">
                <a:lnSpc>
                  <a:spcPct val="90000"/>
                </a:lnSpc>
                <a:spcBef>
                  <a:spcPts val="800"/>
                </a:spcBef>
                <a:buClr>
                  <a:schemeClr val="accent1"/>
                </a:buClr>
                <a:buSzPct val="80000"/>
                <a:buFont typeface="Arial" pitchFamily="34" charset="0"/>
                <a:buChar char="•"/>
                <a:defRPr sz="2000" baseline="0"/>
              </a:lvl9pPr>
            </a:lstStyle>
            <a:p>
              <a:pPr marL="0" lvl="1" indent="0" algn="ctr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2B254"/>
                </a:buClr>
                <a:buSzPct val="100000"/>
                <a:buNone/>
              </a:pPr>
              <a:r>
                <a:rPr lang="it-IT" sz="2800" b="1" noProof="1">
                  <a:solidFill>
                    <a:srgbClr val="FBEED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nsolas" pitchFamily="49" charset="0"/>
                  <a:cs typeface="Consolas" pitchFamily="49" charset="0"/>
                </a:rPr>
                <a:t>hello.php</a:t>
              </a:r>
              <a:endPara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endParaRPr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3412" y="3046250"/>
            <a:ext cx="1550142" cy="1462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3450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Variables</a:t>
            </a:r>
            <a:r>
              <a:rPr lang="en-US" dirty="0"/>
              <a:t> in PHP are prefixed by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$</a:t>
            </a:r>
            <a:r>
              <a:rPr lang="en-US" dirty="0"/>
              <a:t>, e.g.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$count</a:t>
            </a:r>
          </a:p>
          <a:p>
            <a:pPr lvl="1"/>
            <a:r>
              <a:rPr lang="en-US" dirty="0"/>
              <a:t>Not declared, created at first assignment</a:t>
            </a:r>
          </a:p>
          <a:p>
            <a:pPr lvl="1"/>
            <a:endParaRPr lang="en-US" dirty="0"/>
          </a:p>
          <a:p>
            <a:pPr lvl="1">
              <a:spcBef>
                <a:spcPts val="2400"/>
              </a:spcBef>
            </a:pPr>
            <a:r>
              <a:rPr lang="en-US" dirty="0"/>
              <a:t>Variables have a type, but it is not explicitly specified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 in PHP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989014" y="2569028"/>
            <a:ext cx="10210798" cy="69208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echo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$count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// Notice: Undefined variable: count</a:t>
            </a:r>
          </a:p>
        </p:txBody>
      </p:sp>
      <p:sp>
        <p:nvSpPr>
          <p:cNvPr id="6" name="Text Placeholder 5"/>
          <p:cNvSpPr txBox="1">
            <a:spLocks/>
          </p:cNvSpPr>
          <p:nvPr/>
        </p:nvSpPr>
        <p:spPr>
          <a:xfrm>
            <a:off x="989014" y="4167043"/>
            <a:ext cx="10210798" cy="211401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$count = 20;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variable $count, value 20 (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integer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</a:p>
          <a:p>
            <a:pPr marL="0" lvl="1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echo $count . ' &lt;br&gt;';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20 &lt;br&gt;</a:t>
            </a:r>
          </a:p>
          <a:p>
            <a:pPr marL="0" lvl="1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echo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gettype($count)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integer</a:t>
            </a:r>
          </a:p>
          <a:p>
            <a:pPr marL="0" lvl="1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var_dump($count);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int 20</a:t>
            </a:r>
          </a:p>
        </p:txBody>
      </p:sp>
    </p:spTree>
    <p:extLst>
      <p:ext uri="{BB962C8B-B14F-4D97-AF65-F5344CB8AC3E}">
        <p14:creationId xmlns:p14="http://schemas.microsoft.com/office/powerpoint/2010/main" val="965264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Checking whether a variable exists</a:t>
            </a:r>
          </a:p>
          <a:p>
            <a:pPr lvl="1"/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isset(variable)</a:t>
            </a:r>
          </a:p>
          <a:p>
            <a:r>
              <a:rPr lang="en-US" dirty="0"/>
              <a:t>Deleting an existing variable</a:t>
            </a:r>
          </a:p>
          <a:p>
            <a:pPr lvl="1"/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unset(variable)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 in PHP (2)</a:t>
            </a:r>
          </a:p>
        </p:txBody>
      </p:sp>
      <p:sp>
        <p:nvSpPr>
          <p:cNvPr id="6" name="Text Placeholder 5"/>
          <p:cNvSpPr txBox="1">
            <a:spLocks/>
          </p:cNvSpPr>
          <p:nvPr/>
        </p:nvSpPr>
        <p:spPr>
          <a:xfrm>
            <a:off x="912814" y="3952055"/>
            <a:ext cx="10363198" cy="237254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None/>
              <a:defRPr lang="en-US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/>
            </a:lvl2pPr>
            <a:lvl3pPr marL="914240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/>
            </a:lvl3pPr>
            <a:lvl4pPr marL="1218987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/>
            </a:lvl4pPr>
            <a:lvl5pPr marL="1523733" indent="-231606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/>
            </a:lvl5pPr>
            <a:lvl6pPr marL="182848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6pPr>
            <a:lvl7pPr marL="2133227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/>
            </a:lvl7pPr>
            <a:lvl8pPr marL="2437972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8pPr>
            <a:lvl9pPr marL="2742720" indent="-231606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baseline="0"/>
            </a:lvl9pPr>
          </a:lstStyle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$count = 20;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if (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isset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($count))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echo $count;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20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unset</a:t>
            </a: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($count);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B254"/>
              </a:buClr>
              <a:buSzPct val="100000"/>
              <a:buNone/>
            </a:pPr>
            <a:r>
              <a:rPr lang="it-IT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echo $count; </a:t>
            </a:r>
            <a:r>
              <a:rPr lang="it-IT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Notice: Undefined variable: count</a:t>
            </a:r>
            <a:endParaRPr lang="it-IT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6146" name="Picture 2" descr="https://freeiconshop.com/files/edd/checkmark-flat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311020" y="1369376"/>
            <a:ext cx="1069286" cy="106928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3612" y="2667108"/>
            <a:ext cx="1066694" cy="1066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175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PHP supports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if</a:t>
            </a:r>
            <a:r>
              <a:rPr lang="en-US" dirty="0"/>
              <a:t>-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else</a:t>
            </a:r>
            <a:r>
              <a:rPr lang="en-US" dirty="0"/>
              <a:t> and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switch</a:t>
            </a:r>
            <a:r>
              <a:rPr lang="en-US" dirty="0"/>
              <a:t>-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case</a:t>
            </a:r>
            <a:r>
              <a:rPr lang="en-US" dirty="0"/>
              <a:t> like C#, Java and JS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Conditions in PHP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912814" y="2133600"/>
            <a:ext cx="10363198" cy="3933384"/>
          </a:xfrm>
          <a:prstGeom prst="rect">
            <a:avLst/>
          </a:prstGeom>
          <a:solidFill>
            <a:schemeClr val="accent5">
              <a:lumMod val="40000"/>
              <a:lumOff val="60000"/>
              <a:alpha val="2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3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&lt;?php $month = intval(date("m")); ?&gt;</a:t>
            </a:r>
          </a:p>
          <a:p>
            <a:pPr eaLnBrk="0" hangingPunct="0">
              <a:lnSpc>
                <a:spcPct val="13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&lt;?php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if ($month &gt;= 6 &amp;&amp; $month &lt;= 8) { </a:t>
            </a: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?&gt;</a:t>
            </a:r>
          </a:p>
          <a:p>
            <a:pPr eaLnBrk="0" hangingPunct="0">
              <a:lnSpc>
                <a:spcPct val="13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&lt;p&gt;It is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&lt;?=date("M")?&gt;</a:t>
            </a: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</a:t>
            </a: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 summer time!&lt;/p&gt;</a:t>
            </a:r>
          </a:p>
          <a:p>
            <a:pPr eaLnBrk="0" hangingPunct="0">
              <a:lnSpc>
                <a:spcPct val="13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&lt;?php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 else { </a:t>
            </a: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?&gt;</a:t>
            </a:r>
          </a:p>
          <a:p>
            <a:pPr eaLnBrk="0" hangingPunct="0">
              <a:lnSpc>
                <a:spcPct val="13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&lt;p&gt;Sorry, not summer.&lt;/p&gt;</a:t>
            </a:r>
          </a:p>
          <a:p>
            <a:pPr eaLnBrk="0" hangingPunct="0">
              <a:lnSpc>
                <a:spcPct val="13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&lt;?php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r>
              <a:rPr lang="en-US" sz="3200" b="1" noProof="1">
                <a:solidFill>
                  <a:srgbClr val="FBEE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?&gt;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2968" y="4419600"/>
            <a:ext cx="4051644" cy="1876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734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SoftUni</Template>
  <TotalTime>0</TotalTime>
  <Words>3725</Words>
  <Application>Microsoft Office PowerPoint</Application>
  <PresentationFormat>Custom</PresentationFormat>
  <Paragraphs>468</Paragraphs>
  <Slides>44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0" baseType="lpstr">
      <vt:lpstr>Arial</vt:lpstr>
      <vt:lpstr>Calibri</vt:lpstr>
      <vt:lpstr>Consolas</vt:lpstr>
      <vt:lpstr>Wingdings</vt:lpstr>
      <vt:lpstr>Wingdings 2</vt:lpstr>
      <vt:lpstr>SoftUni 16x9</vt:lpstr>
      <vt:lpstr>PHP: Introduction</vt:lpstr>
      <vt:lpstr>Table of Contents</vt:lpstr>
      <vt:lpstr>Have a Question?</vt:lpstr>
      <vt:lpstr>What is PHP?</vt:lpstr>
      <vt:lpstr>What is PHP?</vt:lpstr>
      <vt:lpstr>Example: Hello PHP</vt:lpstr>
      <vt:lpstr>Variables in PHP</vt:lpstr>
      <vt:lpstr>Variables in PHP (2)</vt:lpstr>
      <vt:lpstr>Conditions in PHP</vt:lpstr>
      <vt:lpstr>Loops in PHP</vt:lpstr>
      <vt:lpstr>Problem: Numbers 1 to 20</vt:lpstr>
      <vt:lpstr>Solution: Numbers 1 to 20</vt:lpstr>
      <vt:lpstr>Problem: Color Palette</vt:lpstr>
      <vt:lpstr>Problem: Color Palette (2)</vt:lpstr>
      <vt:lpstr>Solution: Color Palette</vt:lpstr>
      <vt:lpstr>Solution: Color Palette (2)</vt:lpstr>
      <vt:lpstr>PHP Forms</vt:lpstr>
      <vt:lpstr>Submitting HTML Forms</vt:lpstr>
      <vt:lpstr>HTML Forms and PHP: Hello, Person!</vt:lpstr>
      <vt:lpstr>Problem: Dump a HTTP GET Request</vt:lpstr>
      <vt:lpstr>Solution: Dump a HTTP GET Request</vt:lpstr>
      <vt:lpstr>Problem: Sum Two Numbers</vt:lpstr>
      <vt:lpstr>Solution: Sum Two Numbers</vt:lpstr>
      <vt:lpstr>PHP Functions</vt:lpstr>
      <vt:lpstr>Functions in PHP</vt:lpstr>
      <vt:lpstr>Type-Hinting</vt:lpstr>
      <vt:lpstr>Problem: Celsius ↔ Fahrenheit</vt:lpstr>
      <vt:lpstr>Solution: Celsius ↔ Fahrenheit</vt:lpstr>
      <vt:lpstr>Solution: Celsius ↔ Fahrenheit (2)</vt:lpstr>
      <vt:lpstr>Solution: Celsius ↔ Fahrenheit (3)</vt:lpstr>
      <vt:lpstr>Collections</vt:lpstr>
      <vt:lpstr>Arrays</vt:lpstr>
      <vt:lpstr>Problem: Sort Text Lines</vt:lpstr>
      <vt:lpstr>Solution: Sort Text Lines</vt:lpstr>
      <vt:lpstr>Associative Arrays</vt:lpstr>
      <vt:lpstr>Strings in PHP</vt:lpstr>
      <vt:lpstr>Problem: Extract Capital-Case Words</vt:lpstr>
      <vt:lpstr>Solution: Extract Capital-Case Words</vt:lpstr>
      <vt:lpstr>Classes and Objects</vt:lpstr>
      <vt:lpstr>Classes and Objects (2)</vt:lpstr>
      <vt:lpstr>Summary</vt:lpstr>
      <vt:lpstr>PHP: Syntax, Basic Web</vt:lpstr>
      <vt:lpstr>License</vt:lpstr>
      <vt:lpstr>Trainings @ Software University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PHP: Syntax, Basic Web (Forms)</dc:title>
  <dc:subject>PHP and MySQL Course</dc:subject>
  <dc:creator/>
  <cp:keywords>PHP, forms, conditions, loops</cp:keywords>
  <dc:description>https://softuni.bg/courses/software-technologies</dc:description>
  <cp:lastModifiedBy/>
  <cp:revision>1</cp:revision>
  <dcterms:created xsi:type="dcterms:W3CDTF">2014-01-02T17:00:34Z</dcterms:created>
  <dcterms:modified xsi:type="dcterms:W3CDTF">2017-07-14T12:49:01Z</dcterms:modified>
  <cp:category>PHP, Web Development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